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7" r:id="rId5"/>
    <p:sldId id="288" r:id="rId6"/>
    <p:sldId id="330" r:id="rId7"/>
    <p:sldId id="331" r:id="rId8"/>
    <p:sldId id="333" r:id="rId9"/>
    <p:sldId id="332" r:id="rId10"/>
    <p:sldId id="334" r:id="rId11"/>
    <p:sldId id="335" r:id="rId12"/>
    <p:sldId id="336" r:id="rId13"/>
    <p:sldId id="337" r:id="rId14"/>
    <p:sldId id="338" r:id="rId15"/>
    <p:sldId id="342" r:id="rId16"/>
    <p:sldId id="349" r:id="rId17"/>
    <p:sldId id="329" r:id="rId18"/>
    <p:sldId id="256" r:id="rId19"/>
    <p:sldId id="308" r:id="rId20"/>
    <p:sldId id="309" r:id="rId21"/>
    <p:sldId id="310" r:id="rId22"/>
    <p:sldId id="311" r:id="rId23"/>
    <p:sldId id="312" r:id="rId24"/>
    <p:sldId id="313" r:id="rId25"/>
    <p:sldId id="314" r:id="rId26"/>
    <p:sldId id="315" r:id="rId27"/>
    <p:sldId id="317" r:id="rId28"/>
    <p:sldId id="316" r:id="rId29"/>
    <p:sldId id="319" r:id="rId30"/>
    <p:sldId id="321" r:id="rId31"/>
    <p:sldId id="326" r:id="rId32"/>
    <p:sldId id="327" r:id="rId33"/>
    <p:sldId id="344" r:id="rId34"/>
    <p:sldId id="347" r:id="rId35"/>
    <p:sldId id="348" r:id="rId36"/>
    <p:sldId id="345" r:id="rId37"/>
  </p:sldIdLst>
  <p:sldSz cx="9906000" cy="6858000" type="A4"/>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F91F5D-5E77-E71B-60F5-C559DA54DD89}" name="Melanie Kees" initials="MK" userId="a4876703fb1a4c3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6F"/>
    <a:srgbClr val="009B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6" autoAdjust="0"/>
    <p:restoredTop sz="95645" autoAdjust="0"/>
  </p:normalViewPr>
  <p:slideViewPr>
    <p:cSldViewPr snapToGrid="0">
      <p:cViewPr varScale="1">
        <p:scale>
          <a:sx n="61" d="100"/>
          <a:sy n="61" d="100"/>
        </p:scale>
        <p:origin x="588"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9012"/>
          </a:xfrm>
          <a:prstGeom prst="rect">
            <a:avLst/>
          </a:prstGeom>
        </p:spPr>
        <p:txBody>
          <a:bodyPr vert="horz" lIns="91751" tIns="45875" rIns="91751" bIns="45875" rtlCol="0"/>
          <a:lstStyle>
            <a:lvl1pPr algn="l">
              <a:defRPr sz="1200"/>
            </a:lvl1pPr>
          </a:lstStyle>
          <a:p>
            <a:endParaRPr lang="en-NZ"/>
          </a:p>
        </p:txBody>
      </p:sp>
      <p:sp>
        <p:nvSpPr>
          <p:cNvPr id="3" name="Date Placeholder 2"/>
          <p:cNvSpPr>
            <a:spLocks noGrp="1"/>
          </p:cNvSpPr>
          <p:nvPr>
            <p:ph type="dt" idx="1"/>
          </p:nvPr>
        </p:nvSpPr>
        <p:spPr>
          <a:xfrm>
            <a:off x="3884614" y="0"/>
            <a:ext cx="2971800" cy="499012"/>
          </a:xfrm>
          <a:prstGeom prst="rect">
            <a:avLst/>
          </a:prstGeom>
        </p:spPr>
        <p:txBody>
          <a:bodyPr vert="horz" lIns="91751" tIns="45875" rIns="91751" bIns="45875" rtlCol="0"/>
          <a:lstStyle>
            <a:lvl1pPr algn="r">
              <a:defRPr sz="1200"/>
            </a:lvl1pPr>
          </a:lstStyle>
          <a:p>
            <a:fld id="{6E97817D-B10A-4E09-BF71-ED7EB359A4B4}" type="datetimeFigureOut">
              <a:rPr lang="en-NZ" smtClean="0"/>
              <a:t>31/01/2025</a:t>
            </a:fld>
            <a:endParaRPr lang="en-NZ"/>
          </a:p>
        </p:txBody>
      </p:sp>
      <p:sp>
        <p:nvSpPr>
          <p:cNvPr id="4" name="Slide Image Placeholder 3"/>
          <p:cNvSpPr>
            <a:spLocks noGrp="1" noRot="1" noChangeAspect="1"/>
          </p:cNvSpPr>
          <p:nvPr>
            <p:ph type="sldImg" idx="2"/>
          </p:nvPr>
        </p:nvSpPr>
        <p:spPr>
          <a:xfrm>
            <a:off x="1004888" y="1244600"/>
            <a:ext cx="4848225" cy="3355975"/>
          </a:xfrm>
          <a:prstGeom prst="rect">
            <a:avLst/>
          </a:prstGeom>
          <a:noFill/>
          <a:ln w="12700">
            <a:solidFill>
              <a:prstClr val="black"/>
            </a:solidFill>
          </a:ln>
        </p:spPr>
        <p:txBody>
          <a:bodyPr vert="horz" lIns="91751" tIns="45875" rIns="91751" bIns="45875" rtlCol="0" anchor="ctr"/>
          <a:lstStyle/>
          <a:p>
            <a:endParaRPr lang="en-NZ"/>
          </a:p>
        </p:txBody>
      </p:sp>
      <p:sp>
        <p:nvSpPr>
          <p:cNvPr id="5" name="Notes Placeholder 4"/>
          <p:cNvSpPr>
            <a:spLocks noGrp="1"/>
          </p:cNvSpPr>
          <p:nvPr>
            <p:ph type="body" sz="quarter" idx="3"/>
          </p:nvPr>
        </p:nvSpPr>
        <p:spPr>
          <a:xfrm>
            <a:off x="685800" y="4786363"/>
            <a:ext cx="5486400" cy="3916114"/>
          </a:xfrm>
          <a:prstGeom prst="rect">
            <a:avLst/>
          </a:prstGeom>
        </p:spPr>
        <p:txBody>
          <a:bodyPr vert="horz" lIns="91751" tIns="45875" rIns="91751" bIns="458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1" y="9446678"/>
            <a:ext cx="2971800" cy="499011"/>
          </a:xfrm>
          <a:prstGeom prst="rect">
            <a:avLst/>
          </a:prstGeom>
        </p:spPr>
        <p:txBody>
          <a:bodyPr vert="horz" lIns="91751" tIns="45875" rIns="91751" bIns="45875" rtlCol="0" anchor="b"/>
          <a:lstStyle>
            <a:lvl1pPr algn="l">
              <a:defRPr sz="1200"/>
            </a:lvl1pPr>
          </a:lstStyle>
          <a:p>
            <a:endParaRPr lang="en-NZ"/>
          </a:p>
        </p:txBody>
      </p:sp>
      <p:sp>
        <p:nvSpPr>
          <p:cNvPr id="7" name="Slide Number Placeholder 6"/>
          <p:cNvSpPr>
            <a:spLocks noGrp="1"/>
          </p:cNvSpPr>
          <p:nvPr>
            <p:ph type="sldNum" sz="quarter" idx="5"/>
          </p:nvPr>
        </p:nvSpPr>
        <p:spPr>
          <a:xfrm>
            <a:off x="3884614" y="9446678"/>
            <a:ext cx="2971800" cy="499011"/>
          </a:xfrm>
          <a:prstGeom prst="rect">
            <a:avLst/>
          </a:prstGeom>
        </p:spPr>
        <p:txBody>
          <a:bodyPr vert="horz" lIns="91751" tIns="45875" rIns="91751" bIns="45875" rtlCol="0" anchor="b"/>
          <a:lstStyle>
            <a:lvl1pPr algn="r">
              <a:defRPr sz="1200"/>
            </a:lvl1pPr>
          </a:lstStyle>
          <a:p>
            <a:fld id="{8B79D411-8A51-41CC-BD63-79EDAA3263F7}" type="slidenum">
              <a:rPr lang="en-NZ" smtClean="0"/>
              <a:t>‹#›</a:t>
            </a:fld>
            <a:endParaRPr lang="en-NZ"/>
          </a:p>
        </p:txBody>
      </p:sp>
    </p:spTree>
    <p:extLst>
      <p:ext uri="{BB962C8B-B14F-4D97-AF65-F5344CB8AC3E}">
        <p14:creationId xmlns:p14="http://schemas.microsoft.com/office/powerpoint/2010/main" val="163515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F33BF0-FB09-4C6A-90C9-CC0AD38710B6}" type="datetimeFigureOut">
              <a:rPr lang="en-NZ" smtClean="0"/>
              <a:t>31/01/2025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486E033-D3CC-4A97-8416-E7EA5A063BF5}" type="slidenum">
              <a:rPr lang="en-NZ" smtClean="0"/>
              <a:t>‹#›</a:t>
            </a:fld>
            <a:endParaRPr lang="en-NZ"/>
          </a:p>
        </p:txBody>
      </p:sp>
    </p:spTree>
    <p:extLst>
      <p:ext uri="{BB962C8B-B14F-4D97-AF65-F5344CB8AC3E}">
        <p14:creationId xmlns:p14="http://schemas.microsoft.com/office/powerpoint/2010/main" val="2852887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33BF0-FB09-4C6A-90C9-CC0AD38710B6}" type="datetimeFigureOut">
              <a:rPr lang="en-NZ" smtClean="0"/>
              <a:t>31/01/2025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486E033-D3CC-4A97-8416-E7EA5A063BF5}" type="slidenum">
              <a:rPr lang="en-NZ" smtClean="0"/>
              <a:t>‹#›</a:t>
            </a:fld>
            <a:endParaRPr lang="en-NZ"/>
          </a:p>
        </p:txBody>
      </p:sp>
    </p:spTree>
    <p:extLst>
      <p:ext uri="{BB962C8B-B14F-4D97-AF65-F5344CB8AC3E}">
        <p14:creationId xmlns:p14="http://schemas.microsoft.com/office/powerpoint/2010/main" val="408851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33BF0-FB09-4C6A-90C9-CC0AD38710B6}" type="datetimeFigureOut">
              <a:rPr lang="en-NZ" smtClean="0"/>
              <a:t>31/01/2025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486E033-D3CC-4A97-8416-E7EA5A063BF5}" type="slidenum">
              <a:rPr lang="en-NZ" smtClean="0"/>
              <a:t>‹#›</a:t>
            </a:fld>
            <a:endParaRPr lang="en-NZ"/>
          </a:p>
        </p:txBody>
      </p:sp>
    </p:spTree>
    <p:extLst>
      <p:ext uri="{BB962C8B-B14F-4D97-AF65-F5344CB8AC3E}">
        <p14:creationId xmlns:p14="http://schemas.microsoft.com/office/powerpoint/2010/main" val="2725726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33BF0-FB09-4C6A-90C9-CC0AD38710B6}" type="datetimeFigureOut">
              <a:rPr lang="en-NZ" smtClean="0"/>
              <a:t>31/01/2025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486E033-D3CC-4A97-8416-E7EA5A063BF5}" type="slidenum">
              <a:rPr lang="en-NZ" smtClean="0"/>
              <a:t>‹#›</a:t>
            </a:fld>
            <a:endParaRPr lang="en-NZ"/>
          </a:p>
        </p:txBody>
      </p:sp>
    </p:spTree>
    <p:extLst>
      <p:ext uri="{BB962C8B-B14F-4D97-AF65-F5344CB8AC3E}">
        <p14:creationId xmlns:p14="http://schemas.microsoft.com/office/powerpoint/2010/main" val="2037451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33BF0-FB09-4C6A-90C9-CC0AD38710B6}" type="datetimeFigureOut">
              <a:rPr lang="en-NZ" smtClean="0"/>
              <a:t>31/01/2025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486E033-D3CC-4A97-8416-E7EA5A063BF5}" type="slidenum">
              <a:rPr lang="en-NZ" smtClean="0"/>
              <a:t>‹#›</a:t>
            </a:fld>
            <a:endParaRPr lang="en-NZ"/>
          </a:p>
        </p:txBody>
      </p:sp>
    </p:spTree>
    <p:extLst>
      <p:ext uri="{BB962C8B-B14F-4D97-AF65-F5344CB8AC3E}">
        <p14:creationId xmlns:p14="http://schemas.microsoft.com/office/powerpoint/2010/main" val="45818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33BF0-FB09-4C6A-90C9-CC0AD38710B6}" type="datetimeFigureOut">
              <a:rPr lang="en-NZ" smtClean="0"/>
              <a:t>31/01/2025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486E033-D3CC-4A97-8416-E7EA5A063BF5}" type="slidenum">
              <a:rPr lang="en-NZ" smtClean="0"/>
              <a:t>‹#›</a:t>
            </a:fld>
            <a:endParaRPr lang="en-NZ"/>
          </a:p>
        </p:txBody>
      </p:sp>
    </p:spTree>
    <p:extLst>
      <p:ext uri="{BB962C8B-B14F-4D97-AF65-F5344CB8AC3E}">
        <p14:creationId xmlns:p14="http://schemas.microsoft.com/office/powerpoint/2010/main" val="108941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33BF0-FB09-4C6A-90C9-CC0AD38710B6}" type="datetimeFigureOut">
              <a:rPr lang="en-NZ" smtClean="0"/>
              <a:t>31/01/2025</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2486E033-D3CC-4A97-8416-E7EA5A063BF5}" type="slidenum">
              <a:rPr lang="en-NZ" smtClean="0"/>
              <a:t>‹#›</a:t>
            </a:fld>
            <a:endParaRPr lang="en-NZ"/>
          </a:p>
        </p:txBody>
      </p:sp>
    </p:spTree>
    <p:extLst>
      <p:ext uri="{BB962C8B-B14F-4D97-AF65-F5344CB8AC3E}">
        <p14:creationId xmlns:p14="http://schemas.microsoft.com/office/powerpoint/2010/main" val="905178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33BF0-FB09-4C6A-90C9-CC0AD38710B6}" type="datetimeFigureOut">
              <a:rPr lang="en-NZ" smtClean="0"/>
              <a:t>31/01/2025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2486E033-D3CC-4A97-8416-E7EA5A063BF5}" type="slidenum">
              <a:rPr lang="en-NZ" smtClean="0"/>
              <a:t>‹#›</a:t>
            </a:fld>
            <a:endParaRPr lang="en-NZ"/>
          </a:p>
        </p:txBody>
      </p:sp>
    </p:spTree>
    <p:extLst>
      <p:ext uri="{BB962C8B-B14F-4D97-AF65-F5344CB8AC3E}">
        <p14:creationId xmlns:p14="http://schemas.microsoft.com/office/powerpoint/2010/main" val="2128603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33BF0-FB09-4C6A-90C9-CC0AD38710B6}" type="datetimeFigureOut">
              <a:rPr lang="en-NZ" smtClean="0"/>
              <a:t>31/01/2025</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2486E033-D3CC-4A97-8416-E7EA5A063BF5}" type="slidenum">
              <a:rPr lang="en-NZ" smtClean="0"/>
              <a:t>‹#›</a:t>
            </a:fld>
            <a:endParaRPr lang="en-NZ"/>
          </a:p>
        </p:txBody>
      </p:sp>
    </p:spTree>
    <p:extLst>
      <p:ext uri="{BB962C8B-B14F-4D97-AF65-F5344CB8AC3E}">
        <p14:creationId xmlns:p14="http://schemas.microsoft.com/office/powerpoint/2010/main" val="216356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F33BF0-FB09-4C6A-90C9-CC0AD38710B6}" type="datetimeFigureOut">
              <a:rPr lang="en-NZ" smtClean="0"/>
              <a:t>31/01/2025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486E033-D3CC-4A97-8416-E7EA5A063BF5}" type="slidenum">
              <a:rPr lang="en-NZ" smtClean="0"/>
              <a:t>‹#›</a:t>
            </a:fld>
            <a:endParaRPr lang="en-NZ"/>
          </a:p>
        </p:txBody>
      </p:sp>
    </p:spTree>
    <p:extLst>
      <p:ext uri="{BB962C8B-B14F-4D97-AF65-F5344CB8AC3E}">
        <p14:creationId xmlns:p14="http://schemas.microsoft.com/office/powerpoint/2010/main" val="130846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F33BF0-FB09-4C6A-90C9-CC0AD38710B6}" type="datetimeFigureOut">
              <a:rPr lang="en-NZ" smtClean="0"/>
              <a:t>31/01/2025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486E033-D3CC-4A97-8416-E7EA5A063BF5}" type="slidenum">
              <a:rPr lang="en-NZ" smtClean="0"/>
              <a:t>‹#›</a:t>
            </a:fld>
            <a:endParaRPr lang="en-NZ"/>
          </a:p>
        </p:txBody>
      </p:sp>
    </p:spTree>
    <p:extLst>
      <p:ext uri="{BB962C8B-B14F-4D97-AF65-F5344CB8AC3E}">
        <p14:creationId xmlns:p14="http://schemas.microsoft.com/office/powerpoint/2010/main" val="3836312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F33BF0-FB09-4C6A-90C9-CC0AD38710B6}" type="datetimeFigureOut">
              <a:rPr lang="en-NZ" smtClean="0"/>
              <a:t>31/01/2025</a:t>
            </a:fld>
            <a:endParaRPr lang="en-NZ"/>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86E033-D3CC-4A97-8416-E7EA5A063BF5}" type="slidenum">
              <a:rPr lang="en-NZ" smtClean="0"/>
              <a:t>‹#›</a:t>
            </a:fld>
            <a:endParaRPr lang="en-NZ"/>
          </a:p>
        </p:txBody>
      </p:sp>
    </p:spTree>
    <p:extLst>
      <p:ext uri="{BB962C8B-B14F-4D97-AF65-F5344CB8AC3E}">
        <p14:creationId xmlns:p14="http://schemas.microsoft.com/office/powerpoint/2010/main" val="929030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em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5.emf"/><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7.emf"/><Relationship Id="rId4" Type="http://schemas.openxmlformats.org/officeDocument/2006/relationships/image" Target="../media/image46.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602E5CEE-91F4-469A-8DB0-B083D4E6D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Brewing a better beer with process automation - Manufacturing  AUTOMATIONManufacturing AUTOMATION">
            <a:extLst>
              <a:ext uri="{FF2B5EF4-FFF2-40B4-BE49-F238E27FC236}">
                <a16:creationId xmlns:a16="http://schemas.microsoft.com/office/drawing/2014/main" id="{52D7A3CB-8035-BBEE-C247-DEA8803E5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55" r="19386" b="1"/>
          <a:stretch/>
        </p:blipFill>
        <p:spPr bwMode="auto">
          <a:xfrm>
            <a:off x="4156192" y="10"/>
            <a:ext cx="3345965"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Beervana Festival — 23+24 AUGUST 2024 - Beervana">
            <a:extLst>
              <a:ext uri="{FF2B5EF4-FFF2-40B4-BE49-F238E27FC236}">
                <a16:creationId xmlns:a16="http://schemas.microsoft.com/office/drawing/2014/main" id="{8F498E17-30D7-118C-F011-FF150DE81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641" r="17193" b="1"/>
          <a:stretch/>
        </p:blipFill>
        <p:spPr bwMode="auto">
          <a:xfrm>
            <a:off x="6930723" y="3456433"/>
            <a:ext cx="2975277"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Are Hops Wheat? Unraveling Beer Ingredients">
            <a:extLst>
              <a:ext uri="{FF2B5EF4-FFF2-40B4-BE49-F238E27FC236}">
                <a16:creationId xmlns:a16="http://schemas.microsoft.com/office/drawing/2014/main" id="{5BC1BD76-E350-2055-26E7-0078D5C07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343" r="19074"/>
          <a:stretch/>
        </p:blipFill>
        <p:spPr bwMode="auto">
          <a:xfrm>
            <a:off x="4199286" y="3456432"/>
            <a:ext cx="3302486"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43" name="Freeform: Shape 1042">
            <a:extLst>
              <a:ext uri="{FF2B5EF4-FFF2-40B4-BE49-F238E27FC236}">
                <a16:creationId xmlns:a16="http://schemas.microsoft.com/office/drawing/2014/main" id="{E2AC6510-3E38-4777-B5FF-489AB2AFC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1645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38" name="Freeform: Shape 1037">
            <a:extLst>
              <a:ext uri="{FF2B5EF4-FFF2-40B4-BE49-F238E27FC236}">
                <a16:creationId xmlns:a16="http://schemas.microsoft.com/office/drawing/2014/main" id="{01E4E464-521F-49A9-8D9D-6F6979C45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7814"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F2F09D5A-72D4-2A98-0239-0872E204630F}"/>
              </a:ext>
            </a:extLst>
          </p:cNvPr>
          <p:cNvSpPr txBox="1"/>
          <p:nvPr/>
        </p:nvSpPr>
        <p:spPr>
          <a:xfrm>
            <a:off x="356616" y="1527048"/>
            <a:ext cx="4078795" cy="2770632"/>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100" kern="1200" dirty="0">
                <a:solidFill>
                  <a:schemeClr val="tx1"/>
                </a:solidFill>
                <a:latin typeface="+mj-lt"/>
                <a:ea typeface="+mj-ea"/>
                <a:cs typeface="+mj-cs"/>
              </a:rPr>
              <a:t>Economic Contribution of the Brewing Industry in New Zealand</a:t>
            </a:r>
          </a:p>
          <a:p>
            <a:pPr defTabSz="914400">
              <a:lnSpc>
                <a:spcPct val="90000"/>
              </a:lnSpc>
              <a:spcBef>
                <a:spcPct val="0"/>
              </a:spcBef>
              <a:spcAft>
                <a:spcPts val="600"/>
              </a:spcAft>
            </a:pPr>
            <a:r>
              <a:rPr lang="en-US" sz="3100" kern="1200" dirty="0">
                <a:solidFill>
                  <a:schemeClr val="tx1"/>
                </a:solidFill>
                <a:latin typeface="+mj-lt"/>
                <a:ea typeface="+mj-ea"/>
                <a:cs typeface="+mj-cs"/>
              </a:rPr>
              <a:t>REPORT</a:t>
            </a:r>
            <a:br>
              <a:rPr lang="en-US" sz="3100" kern="1200" dirty="0">
                <a:solidFill>
                  <a:schemeClr val="tx1"/>
                </a:solidFill>
                <a:latin typeface="+mj-lt"/>
                <a:ea typeface="+mj-ea"/>
                <a:cs typeface="+mj-cs"/>
              </a:rPr>
            </a:br>
            <a:endParaRPr lang="en-US" sz="3100"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9BA4B608-7BA3-F628-743F-4B07F5F50A4C}"/>
              </a:ext>
            </a:extLst>
          </p:cNvPr>
          <p:cNvSpPr txBox="1"/>
          <p:nvPr/>
        </p:nvSpPr>
        <p:spPr>
          <a:xfrm>
            <a:off x="356616" y="4690872"/>
            <a:ext cx="3997071" cy="1335024"/>
          </a:xfrm>
          <a:prstGeom prst="rect">
            <a:avLst/>
          </a:prstGeom>
        </p:spPr>
        <p:txBody>
          <a:bodyPr vert="horz" lIns="91440" tIns="45720" rIns="91440" bIns="45720" rtlCol="0">
            <a:normAutofit/>
          </a:bodyPr>
          <a:lstStyle/>
          <a:p>
            <a:pPr defTabSz="914400">
              <a:lnSpc>
                <a:spcPct val="90000"/>
              </a:lnSpc>
              <a:spcBef>
                <a:spcPts val="1000"/>
              </a:spcBef>
              <a:spcAft>
                <a:spcPts val="600"/>
              </a:spcAft>
            </a:pPr>
            <a:r>
              <a:rPr lang="en-US" sz="2500" kern="1200" dirty="0">
                <a:solidFill>
                  <a:schemeClr val="tx1"/>
                </a:solidFill>
                <a:latin typeface="+mn-lt"/>
                <a:ea typeface="+mn-ea"/>
                <a:cs typeface="+mn-cs"/>
              </a:rPr>
              <a:t>Version 3.0 (share)</a:t>
            </a:r>
          </a:p>
        </p:txBody>
      </p:sp>
      <p:sp>
        <p:nvSpPr>
          <p:cNvPr id="1047" name="Rectangle 1046">
            <a:extLst>
              <a:ext uri="{FF2B5EF4-FFF2-40B4-BE49-F238E27FC236}">
                <a16:creationId xmlns:a16="http://schemas.microsoft.com/office/drawing/2014/main" id="{D1CD565B-6ECC-4F9F-9651-D9B02A7EB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0275" y="412799"/>
            <a:ext cx="146304" cy="572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Beer Tours &amp; Beer Vacations by Thirsty Swagman">
            <a:extLst>
              <a:ext uri="{FF2B5EF4-FFF2-40B4-BE49-F238E27FC236}">
                <a16:creationId xmlns:a16="http://schemas.microsoft.com/office/drawing/2014/main" id="{12DC5764-C3AD-7693-34ED-5C616E269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507" r="25880" b="4"/>
          <a:stretch/>
        </p:blipFill>
        <p:spPr bwMode="auto">
          <a:xfrm>
            <a:off x="6930073" y="10"/>
            <a:ext cx="2975927"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sp>
        <p:nvSpPr>
          <p:cNvPr id="1049" name="Rectangle 1048">
            <a:extLst>
              <a:ext uri="{FF2B5EF4-FFF2-40B4-BE49-F238E27FC236}">
                <a16:creationId xmlns:a16="http://schemas.microsoft.com/office/drawing/2014/main" id="{E52DEE4C-2D60-4B27-8ABB-1D595DF08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92" y="4461119"/>
            <a:ext cx="407799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8B99EE1-7659-A057-E2FB-2ABD2372861B}"/>
              </a:ext>
            </a:extLst>
          </p:cNvPr>
          <p:cNvPicPr>
            <a:picLocks noChangeAspect="1"/>
          </p:cNvPicPr>
          <p:nvPr/>
        </p:nvPicPr>
        <p:blipFill>
          <a:blip r:embed="rId6"/>
          <a:stretch>
            <a:fillRect/>
          </a:stretch>
        </p:blipFill>
        <p:spPr>
          <a:xfrm>
            <a:off x="319585" y="246422"/>
            <a:ext cx="1697643" cy="758522"/>
          </a:xfrm>
          <a:prstGeom prst="rect">
            <a:avLst/>
          </a:prstGeom>
        </p:spPr>
      </p:pic>
      <p:pic>
        <p:nvPicPr>
          <p:cNvPr id="5" name="Picture 4">
            <a:extLst>
              <a:ext uri="{FF2B5EF4-FFF2-40B4-BE49-F238E27FC236}">
                <a16:creationId xmlns:a16="http://schemas.microsoft.com/office/drawing/2014/main" id="{1B3F8721-F9BE-FF2C-1DAC-362336FF0510}"/>
              </a:ext>
            </a:extLst>
          </p:cNvPr>
          <p:cNvPicPr>
            <a:picLocks noChangeAspect="1"/>
          </p:cNvPicPr>
          <p:nvPr/>
        </p:nvPicPr>
        <p:blipFill>
          <a:blip r:embed="rId7"/>
          <a:stretch>
            <a:fillRect/>
          </a:stretch>
        </p:blipFill>
        <p:spPr>
          <a:xfrm>
            <a:off x="2466963" y="124343"/>
            <a:ext cx="1025537" cy="1009513"/>
          </a:xfrm>
          <a:prstGeom prst="rect">
            <a:avLst/>
          </a:prstGeom>
        </p:spPr>
      </p:pic>
    </p:spTree>
    <p:extLst>
      <p:ext uri="{BB962C8B-B14F-4D97-AF65-F5344CB8AC3E}">
        <p14:creationId xmlns:p14="http://schemas.microsoft.com/office/powerpoint/2010/main" val="257519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0" y="730732"/>
            <a:ext cx="9906000" cy="61272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3063916" cy="523220"/>
          </a:xfrm>
          <a:prstGeom prst="rect">
            <a:avLst/>
          </a:prstGeom>
          <a:noFill/>
        </p:spPr>
        <p:txBody>
          <a:bodyPr wrap="none" rtlCol="0">
            <a:spAutoFit/>
          </a:bodyPr>
          <a:lstStyle/>
          <a:p>
            <a:r>
              <a:rPr lang="en-NZ" sz="2800" b="1" dirty="0">
                <a:solidFill>
                  <a:srgbClr val="009BC0"/>
                </a:solidFill>
              </a:rPr>
              <a:t>Regional Analysis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5509" y="6384328"/>
            <a:ext cx="462899" cy="365125"/>
          </a:xfrm>
        </p:spPr>
        <p:txBody>
          <a:bodyPr/>
          <a:lstStyle/>
          <a:p>
            <a:fld id="{2486E033-D3CC-4A97-8416-E7EA5A063BF5}" type="slidenum">
              <a:rPr lang="en-NZ" smtClean="0"/>
              <a:t>10</a:t>
            </a:fld>
            <a:endParaRPr lang="en-NZ" dirty="0"/>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30586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sp>
        <p:nvSpPr>
          <p:cNvPr id="2" name="TextBox 1">
            <a:extLst>
              <a:ext uri="{FF2B5EF4-FFF2-40B4-BE49-F238E27FC236}">
                <a16:creationId xmlns:a16="http://schemas.microsoft.com/office/drawing/2014/main" id="{6DE0498D-BFFA-86EC-30A4-25F553F00996}"/>
              </a:ext>
            </a:extLst>
          </p:cNvPr>
          <p:cNvSpPr txBox="1"/>
          <p:nvPr/>
        </p:nvSpPr>
        <p:spPr>
          <a:xfrm>
            <a:off x="69738" y="807537"/>
            <a:ext cx="1246816" cy="369332"/>
          </a:xfrm>
          <a:prstGeom prst="rect">
            <a:avLst/>
          </a:prstGeom>
          <a:noFill/>
        </p:spPr>
        <p:txBody>
          <a:bodyPr wrap="none" rtlCol="0">
            <a:spAutoFit/>
          </a:bodyPr>
          <a:lstStyle/>
          <a:p>
            <a:r>
              <a:rPr lang="en-NZ" dirty="0">
                <a:solidFill>
                  <a:srgbClr val="009BC0"/>
                </a:solidFill>
              </a:rPr>
              <a:t>Objectives</a:t>
            </a:r>
          </a:p>
        </p:txBody>
      </p:sp>
      <p:sp>
        <p:nvSpPr>
          <p:cNvPr id="3" name="TextBox 2">
            <a:extLst>
              <a:ext uri="{FF2B5EF4-FFF2-40B4-BE49-F238E27FC236}">
                <a16:creationId xmlns:a16="http://schemas.microsoft.com/office/drawing/2014/main" id="{080BF379-E282-297E-6CBB-D1E3D951BF4C}"/>
              </a:ext>
            </a:extLst>
          </p:cNvPr>
          <p:cNvSpPr txBox="1"/>
          <p:nvPr/>
        </p:nvSpPr>
        <p:spPr>
          <a:xfrm>
            <a:off x="72510" y="1219027"/>
            <a:ext cx="8053011" cy="738664"/>
          </a:xfrm>
          <a:prstGeom prst="rect">
            <a:avLst/>
          </a:prstGeom>
          <a:noFill/>
        </p:spPr>
        <p:txBody>
          <a:bodyPr wrap="square" rtlCol="0">
            <a:spAutoFit/>
          </a:bodyPr>
          <a:lstStyle/>
          <a:p>
            <a:pPr marL="171450" indent="-171450">
              <a:buFont typeface="Arial" panose="020B0604020202020204" pitchFamily="34" charset="0"/>
              <a:buChar char="•"/>
            </a:pPr>
            <a:r>
              <a:rPr lang="en-NZ" sz="1050" dirty="0"/>
              <a:t>To take the national GDP and Employment estimates and attribute these to New Zealand regions. For the purpose of this work we have used the Statistics New Zealand definitions of regional boundaries (per the diagram on the right)</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To provide regional estimates as a bridge to the regional analysis determined from the Brewers Guild industry survey analysis.</a:t>
            </a:r>
          </a:p>
        </p:txBody>
      </p:sp>
      <p:sp>
        <p:nvSpPr>
          <p:cNvPr id="8" name="TextBox 7">
            <a:extLst>
              <a:ext uri="{FF2B5EF4-FFF2-40B4-BE49-F238E27FC236}">
                <a16:creationId xmlns:a16="http://schemas.microsoft.com/office/drawing/2014/main" id="{26B8066C-5816-7B91-CEBE-CD70F02FDB98}"/>
              </a:ext>
            </a:extLst>
          </p:cNvPr>
          <p:cNvSpPr txBox="1"/>
          <p:nvPr/>
        </p:nvSpPr>
        <p:spPr>
          <a:xfrm>
            <a:off x="62600" y="2595856"/>
            <a:ext cx="9478290" cy="3647152"/>
          </a:xfrm>
          <a:prstGeom prst="rect">
            <a:avLst/>
          </a:prstGeom>
          <a:noFill/>
        </p:spPr>
        <p:txBody>
          <a:bodyPr wrap="square" rtlCol="0">
            <a:spAutoFit/>
          </a:bodyPr>
          <a:lstStyle/>
          <a:p>
            <a:pPr marL="171450" indent="-171450">
              <a:buFont typeface="Arial" panose="020B0604020202020204" pitchFamily="34" charset="0"/>
              <a:buChar char="•"/>
            </a:pPr>
            <a:r>
              <a:rPr lang="en-NZ" sz="1050" dirty="0"/>
              <a:t>Our approach has been to apportion the national estimates across regions via a proxy measure, except where we can utilise </a:t>
            </a:r>
            <a:br>
              <a:rPr lang="en-NZ" sz="1050" dirty="0"/>
            </a:br>
            <a:r>
              <a:rPr lang="en-NZ" sz="1050" dirty="0"/>
              <a:t>industry-sourced data to more accurately refine the estimate.</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The proxy chosen is the Statistics New Zealand Gross Domestic Product by industry, by region, for the year ended March 2022. Within this series we use the Food and Beverage Services industry type, by region.</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There are three instances where we attempted to use (2 were successful, the third is on hold until we can get more data in 2025) industry-sourced data to refine the regional estimates.  These instances are:</a:t>
            </a:r>
          </a:p>
          <a:p>
            <a:endParaRPr lang="en-NZ" sz="1050" dirty="0"/>
          </a:p>
          <a:p>
            <a:r>
              <a:rPr lang="en-NZ" sz="1050" u="sng" dirty="0"/>
              <a:t>For the regional analysis of GDP:</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To refine the direct GDP impact for the breweries we used actual production levels, by region for Lion, DB and Asahi and modelled production levels by region for the Brewers Guild industry survey respondents from their recent industry survey.</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To refine the supply chain GDP impact we sought data on the value of hops, malt and yeast, by region from the major industry suppliers.  We were able to get a ‘near-complete’ view of the value of hops by region, but were unable to get complete information on malt and yeast. This component may be integrated in early 2025 when the industry is able to supply the data. In the meantime, the proxy described above is used.</a:t>
            </a:r>
          </a:p>
          <a:p>
            <a:pPr marL="171450" indent="-171450">
              <a:buFont typeface="Arial" panose="020B0604020202020204" pitchFamily="34" charset="0"/>
              <a:buChar char="•"/>
            </a:pPr>
            <a:endParaRPr lang="en-NZ" sz="1050" dirty="0"/>
          </a:p>
          <a:p>
            <a:r>
              <a:rPr lang="en-NZ" sz="1050" u="sng" dirty="0"/>
              <a:t>For the regional analysis of employment:</a:t>
            </a:r>
          </a:p>
          <a:p>
            <a:endParaRPr lang="en-NZ" sz="1050" u="sng" dirty="0"/>
          </a:p>
          <a:p>
            <a:pPr marL="171450" indent="-171450">
              <a:buFont typeface="Arial" panose="020B0604020202020204" pitchFamily="34" charset="0"/>
              <a:buChar char="•"/>
            </a:pPr>
            <a:r>
              <a:rPr lang="en-NZ" sz="1050" dirty="0"/>
              <a:t>To refine the employment data in breweries we used actual employment data, by region for Lion, DB and Asahi and modelled the employment levels by region for those breweries who responded to the Brewers Guild industry survey. </a:t>
            </a:r>
          </a:p>
        </p:txBody>
      </p:sp>
      <p:sp>
        <p:nvSpPr>
          <p:cNvPr id="10" name="TextBox 9">
            <a:extLst>
              <a:ext uri="{FF2B5EF4-FFF2-40B4-BE49-F238E27FC236}">
                <a16:creationId xmlns:a16="http://schemas.microsoft.com/office/drawing/2014/main" id="{C7339A33-94A0-0A8F-7334-DFF7581FC241}"/>
              </a:ext>
            </a:extLst>
          </p:cNvPr>
          <p:cNvSpPr txBox="1"/>
          <p:nvPr/>
        </p:nvSpPr>
        <p:spPr>
          <a:xfrm>
            <a:off x="62600" y="2261319"/>
            <a:ext cx="1478931" cy="369332"/>
          </a:xfrm>
          <a:prstGeom prst="rect">
            <a:avLst/>
          </a:prstGeom>
          <a:noFill/>
        </p:spPr>
        <p:txBody>
          <a:bodyPr wrap="none" rtlCol="0">
            <a:spAutoFit/>
          </a:bodyPr>
          <a:lstStyle/>
          <a:p>
            <a:r>
              <a:rPr lang="en-NZ" dirty="0">
                <a:solidFill>
                  <a:srgbClr val="009BC0"/>
                </a:solidFill>
              </a:rPr>
              <a:t>Methodology</a:t>
            </a:r>
          </a:p>
        </p:txBody>
      </p:sp>
      <p:pic>
        <p:nvPicPr>
          <p:cNvPr id="2050" name="Picture 1">
            <a:extLst>
              <a:ext uri="{FF2B5EF4-FFF2-40B4-BE49-F238E27FC236}">
                <a16:creationId xmlns:a16="http://schemas.microsoft.com/office/drawing/2014/main" id="{4E265D92-B99D-6243-62E5-CC7E456DC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6062" y="827341"/>
            <a:ext cx="1409576" cy="1875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717C3AC-66A4-E744-3052-A732CACFDC41}"/>
              </a:ext>
            </a:extLst>
          </p:cNvPr>
          <p:cNvPicPr>
            <a:picLocks noChangeAspect="1"/>
          </p:cNvPicPr>
          <p:nvPr/>
        </p:nvPicPr>
        <p:blipFill>
          <a:blip r:embed="rId4"/>
          <a:stretch>
            <a:fillRect/>
          </a:stretch>
        </p:blipFill>
        <p:spPr>
          <a:xfrm>
            <a:off x="1193670" y="6348146"/>
            <a:ext cx="517946" cy="509853"/>
          </a:xfrm>
          <a:prstGeom prst="rect">
            <a:avLst/>
          </a:prstGeom>
        </p:spPr>
      </p:pic>
    </p:spTree>
    <p:extLst>
      <p:ext uri="{BB962C8B-B14F-4D97-AF65-F5344CB8AC3E}">
        <p14:creationId xmlns:p14="http://schemas.microsoft.com/office/powerpoint/2010/main" val="234668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208156" y="4877456"/>
            <a:ext cx="9428111" cy="14777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8438529" cy="523220"/>
          </a:xfrm>
          <a:prstGeom prst="rect">
            <a:avLst/>
          </a:prstGeom>
          <a:noFill/>
        </p:spPr>
        <p:txBody>
          <a:bodyPr wrap="none" rtlCol="0">
            <a:spAutoFit/>
          </a:bodyPr>
          <a:lstStyle/>
          <a:p>
            <a:r>
              <a:rPr lang="en-NZ" sz="2800" b="1" dirty="0">
                <a:solidFill>
                  <a:srgbClr val="009BC0"/>
                </a:solidFill>
              </a:rPr>
              <a:t>Economic Analysis results – Regional GDP impacts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11</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30586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457512" y="4942134"/>
            <a:ext cx="1595501"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269733" y="5270070"/>
            <a:ext cx="9490989" cy="1061829"/>
          </a:xfrm>
          <a:prstGeom prst="rect">
            <a:avLst/>
          </a:prstGeom>
          <a:noFill/>
        </p:spPr>
        <p:txBody>
          <a:bodyPr wrap="square" rtlCol="0">
            <a:spAutoFit/>
          </a:bodyPr>
          <a:lstStyle/>
          <a:p>
            <a:pPr marL="171450" indent="-171450">
              <a:buFont typeface="Arial" panose="020B0604020202020204" pitchFamily="34" charset="0"/>
              <a:buChar char="•"/>
            </a:pPr>
            <a:r>
              <a:rPr lang="en-NZ" sz="1050" dirty="0"/>
              <a:t>Auckland dominates the regional story with 42% of the total GDP estimate attributable to this region. This compares to Statistics New Zealand estimating that Auckland accounts for 38% of total national GDP. Differences in regional GDP are shown in the second chart.</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The difference in the GDP beer percentage for Auckland compared to the national GDP percentage is driven by the proportionally higher beer production level in this region.  In 2023, industry data showed that 88% of beer was produced in Auckland.  This percentage changes markedly between the Brewers Association members (93% produced in Auckland) and Brewers Guild members (24% produced in Auckland). </a:t>
            </a:r>
            <a:endParaRPr lang="en-NZ" sz="1050" b="1" dirty="0">
              <a:solidFill>
                <a:srgbClr val="FF0000"/>
              </a:solidFill>
            </a:endParaRPr>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5" name="Picture 4">
            <a:extLst>
              <a:ext uri="{FF2B5EF4-FFF2-40B4-BE49-F238E27FC236}">
                <a16:creationId xmlns:a16="http://schemas.microsoft.com/office/drawing/2014/main" id="{F0E3E495-11D4-530D-625A-8B2B09933279}"/>
              </a:ext>
            </a:extLst>
          </p:cNvPr>
          <p:cNvPicPr>
            <a:picLocks noChangeAspect="1"/>
          </p:cNvPicPr>
          <p:nvPr/>
        </p:nvPicPr>
        <p:blipFill>
          <a:blip r:embed="rId3"/>
          <a:stretch>
            <a:fillRect/>
          </a:stretch>
        </p:blipFill>
        <p:spPr>
          <a:xfrm>
            <a:off x="1177164" y="6331898"/>
            <a:ext cx="534452" cy="526101"/>
          </a:xfrm>
          <a:prstGeom prst="rect">
            <a:avLst/>
          </a:prstGeom>
        </p:spPr>
      </p:pic>
      <p:pic>
        <p:nvPicPr>
          <p:cNvPr id="8" name="Picture 7">
            <a:extLst>
              <a:ext uri="{FF2B5EF4-FFF2-40B4-BE49-F238E27FC236}">
                <a16:creationId xmlns:a16="http://schemas.microsoft.com/office/drawing/2014/main" id="{EFFAA237-B1F9-72A7-019C-5CE583ED1F46}"/>
              </a:ext>
            </a:extLst>
          </p:cNvPr>
          <p:cNvPicPr>
            <a:picLocks noChangeAspect="1"/>
          </p:cNvPicPr>
          <p:nvPr/>
        </p:nvPicPr>
        <p:blipFill>
          <a:blip r:embed="rId4"/>
          <a:stretch>
            <a:fillRect/>
          </a:stretch>
        </p:blipFill>
        <p:spPr>
          <a:xfrm>
            <a:off x="269733" y="959574"/>
            <a:ext cx="4032802" cy="3189504"/>
          </a:xfrm>
          <a:prstGeom prst="rect">
            <a:avLst/>
          </a:prstGeom>
        </p:spPr>
      </p:pic>
      <p:pic>
        <p:nvPicPr>
          <p:cNvPr id="10" name="Picture 9">
            <a:extLst>
              <a:ext uri="{FF2B5EF4-FFF2-40B4-BE49-F238E27FC236}">
                <a16:creationId xmlns:a16="http://schemas.microsoft.com/office/drawing/2014/main" id="{422B0512-F3AC-5D7A-B5C0-EC6C83C8BDB4}"/>
              </a:ext>
            </a:extLst>
          </p:cNvPr>
          <p:cNvPicPr>
            <a:picLocks noChangeAspect="1"/>
          </p:cNvPicPr>
          <p:nvPr/>
        </p:nvPicPr>
        <p:blipFill>
          <a:blip r:embed="rId5"/>
          <a:stretch>
            <a:fillRect/>
          </a:stretch>
        </p:blipFill>
        <p:spPr>
          <a:xfrm>
            <a:off x="5234146" y="2830559"/>
            <a:ext cx="3624925" cy="1993964"/>
          </a:xfrm>
          <a:prstGeom prst="rect">
            <a:avLst/>
          </a:prstGeom>
        </p:spPr>
      </p:pic>
      <p:pic>
        <p:nvPicPr>
          <p:cNvPr id="11" name="Picture 10">
            <a:extLst>
              <a:ext uri="{FF2B5EF4-FFF2-40B4-BE49-F238E27FC236}">
                <a16:creationId xmlns:a16="http://schemas.microsoft.com/office/drawing/2014/main" id="{FA1982E1-269F-03FE-CF03-C606BDFA2B6F}"/>
              </a:ext>
            </a:extLst>
          </p:cNvPr>
          <p:cNvPicPr>
            <a:picLocks noChangeAspect="1"/>
          </p:cNvPicPr>
          <p:nvPr/>
        </p:nvPicPr>
        <p:blipFill>
          <a:blip r:embed="rId6"/>
          <a:stretch>
            <a:fillRect/>
          </a:stretch>
        </p:blipFill>
        <p:spPr>
          <a:xfrm>
            <a:off x="5234146" y="810441"/>
            <a:ext cx="3624925" cy="1993652"/>
          </a:xfrm>
          <a:prstGeom prst="rect">
            <a:avLst/>
          </a:prstGeom>
        </p:spPr>
      </p:pic>
    </p:spTree>
    <p:extLst>
      <p:ext uri="{BB962C8B-B14F-4D97-AF65-F5344CB8AC3E}">
        <p14:creationId xmlns:p14="http://schemas.microsoft.com/office/powerpoint/2010/main" val="1642232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330DF-D50B-2C04-ACC3-7ADC787193E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85CEA7A-9A95-4302-D3F5-EA172339CDA3}"/>
              </a:ext>
            </a:extLst>
          </p:cNvPr>
          <p:cNvSpPr/>
          <p:nvPr/>
        </p:nvSpPr>
        <p:spPr>
          <a:xfrm>
            <a:off x="145277" y="4493730"/>
            <a:ext cx="9490990" cy="143128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2C4D83E8-3582-3CFC-BBC1-EA40E7EAC425}"/>
              </a:ext>
            </a:extLst>
          </p:cNvPr>
          <p:cNvSpPr txBox="1"/>
          <p:nvPr/>
        </p:nvSpPr>
        <p:spPr>
          <a:xfrm>
            <a:off x="145277" y="98762"/>
            <a:ext cx="9779921" cy="523220"/>
          </a:xfrm>
          <a:prstGeom prst="rect">
            <a:avLst/>
          </a:prstGeom>
          <a:noFill/>
        </p:spPr>
        <p:txBody>
          <a:bodyPr wrap="none" rtlCol="0">
            <a:spAutoFit/>
          </a:bodyPr>
          <a:lstStyle/>
          <a:p>
            <a:r>
              <a:rPr lang="en-NZ" sz="2800" b="1" dirty="0">
                <a:solidFill>
                  <a:srgbClr val="009BC0"/>
                </a:solidFill>
              </a:rPr>
              <a:t>Economic Analysis results – Regional employment impacts</a:t>
            </a:r>
          </a:p>
        </p:txBody>
      </p:sp>
      <p:sp>
        <p:nvSpPr>
          <p:cNvPr id="14" name="Slide Number Placeholder 13">
            <a:extLst>
              <a:ext uri="{FF2B5EF4-FFF2-40B4-BE49-F238E27FC236}">
                <a16:creationId xmlns:a16="http://schemas.microsoft.com/office/drawing/2014/main" id="{0CDBFE3C-A2DA-4D80-BA79-AC6166AB4600}"/>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12</a:t>
            </a:fld>
            <a:endParaRPr lang="en-NZ"/>
          </a:p>
        </p:txBody>
      </p:sp>
      <p:cxnSp>
        <p:nvCxnSpPr>
          <p:cNvPr id="16" name="Straight Connector 15">
            <a:extLst>
              <a:ext uri="{FF2B5EF4-FFF2-40B4-BE49-F238E27FC236}">
                <a16:creationId xmlns:a16="http://schemas.microsoft.com/office/drawing/2014/main" id="{08848721-3196-262A-4E2D-E03904791C80}"/>
              </a:ext>
            </a:extLst>
          </p:cNvPr>
          <p:cNvCxnSpPr>
            <a:cxnSpLocks/>
          </p:cNvCxnSpPr>
          <p:nvPr/>
        </p:nvCxnSpPr>
        <p:spPr>
          <a:xfrm>
            <a:off x="269733" y="730732"/>
            <a:ext cx="930586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94DF60-6060-2CD0-6A5A-5EDBE968BB74}"/>
              </a:ext>
            </a:extLst>
          </p:cNvPr>
          <p:cNvSpPr txBox="1"/>
          <p:nvPr/>
        </p:nvSpPr>
        <p:spPr>
          <a:xfrm>
            <a:off x="432887" y="4602481"/>
            <a:ext cx="1595501"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CCC384D9-696E-9DD8-9A0F-960528A28100}"/>
              </a:ext>
            </a:extLst>
          </p:cNvPr>
          <p:cNvSpPr txBox="1"/>
          <p:nvPr/>
        </p:nvSpPr>
        <p:spPr>
          <a:xfrm>
            <a:off x="269733" y="4971813"/>
            <a:ext cx="9615445" cy="577081"/>
          </a:xfrm>
          <a:prstGeom prst="rect">
            <a:avLst/>
          </a:prstGeom>
          <a:noFill/>
        </p:spPr>
        <p:txBody>
          <a:bodyPr wrap="square" rtlCol="0">
            <a:spAutoFit/>
          </a:bodyPr>
          <a:lstStyle/>
          <a:p>
            <a:pPr marL="171450" indent="-171450">
              <a:buFont typeface="Arial" panose="020B0604020202020204" pitchFamily="34" charset="0"/>
              <a:buChar char="•"/>
            </a:pPr>
            <a:r>
              <a:rPr lang="en-NZ" sz="1050" dirty="0"/>
              <a:t>As per the GDP regional estimates, the Auckland region dominates with 40% of the employment effect attributed to this region.</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Wellington and Canterbury, both at 12%, make up the next 24% of beer related employment across New Zealand.</a:t>
            </a:r>
          </a:p>
        </p:txBody>
      </p:sp>
      <p:pic>
        <p:nvPicPr>
          <p:cNvPr id="4" name="Picture 3" descr="A close-up of a logo&#10;&#10;Description automatically generated">
            <a:extLst>
              <a:ext uri="{FF2B5EF4-FFF2-40B4-BE49-F238E27FC236}">
                <a16:creationId xmlns:a16="http://schemas.microsoft.com/office/drawing/2014/main" id="{347A3B16-A4C8-922B-45A0-FC4424443DAD}"/>
              </a:ext>
            </a:extLst>
          </p:cNvPr>
          <p:cNvPicPr>
            <a:picLocks noChangeAspect="1"/>
          </p:cNvPicPr>
          <p:nvPr/>
        </p:nvPicPr>
        <p:blipFill>
          <a:blip r:embed="rId2"/>
          <a:stretch>
            <a:fillRect/>
          </a:stretch>
        </p:blipFill>
        <p:spPr>
          <a:xfrm>
            <a:off x="65837" y="6348147"/>
            <a:ext cx="979141" cy="437489"/>
          </a:xfrm>
          <a:prstGeom prst="rect">
            <a:avLst/>
          </a:prstGeom>
        </p:spPr>
      </p:pic>
      <p:pic>
        <p:nvPicPr>
          <p:cNvPr id="5" name="Picture 4">
            <a:extLst>
              <a:ext uri="{FF2B5EF4-FFF2-40B4-BE49-F238E27FC236}">
                <a16:creationId xmlns:a16="http://schemas.microsoft.com/office/drawing/2014/main" id="{78BAED46-11CD-482F-850A-E66A886CFC4F}"/>
              </a:ext>
            </a:extLst>
          </p:cNvPr>
          <p:cNvPicPr>
            <a:picLocks noChangeAspect="1"/>
          </p:cNvPicPr>
          <p:nvPr/>
        </p:nvPicPr>
        <p:blipFill>
          <a:blip r:embed="rId3"/>
          <a:stretch>
            <a:fillRect/>
          </a:stretch>
        </p:blipFill>
        <p:spPr>
          <a:xfrm>
            <a:off x="269733" y="1013841"/>
            <a:ext cx="4074791" cy="3144586"/>
          </a:xfrm>
          <a:prstGeom prst="rect">
            <a:avLst/>
          </a:prstGeom>
        </p:spPr>
      </p:pic>
      <p:pic>
        <p:nvPicPr>
          <p:cNvPr id="7" name="Picture 6">
            <a:extLst>
              <a:ext uri="{FF2B5EF4-FFF2-40B4-BE49-F238E27FC236}">
                <a16:creationId xmlns:a16="http://schemas.microsoft.com/office/drawing/2014/main" id="{F9878608-971D-09E3-F4C9-370897AD9B81}"/>
              </a:ext>
            </a:extLst>
          </p:cNvPr>
          <p:cNvPicPr>
            <a:picLocks noChangeAspect="1"/>
          </p:cNvPicPr>
          <p:nvPr/>
        </p:nvPicPr>
        <p:blipFill>
          <a:blip r:embed="rId4"/>
          <a:stretch>
            <a:fillRect/>
          </a:stretch>
        </p:blipFill>
        <p:spPr>
          <a:xfrm>
            <a:off x="4505548" y="1013840"/>
            <a:ext cx="5130719" cy="3144586"/>
          </a:xfrm>
          <a:prstGeom prst="rect">
            <a:avLst/>
          </a:prstGeom>
        </p:spPr>
      </p:pic>
      <p:pic>
        <p:nvPicPr>
          <p:cNvPr id="2" name="Picture 1">
            <a:extLst>
              <a:ext uri="{FF2B5EF4-FFF2-40B4-BE49-F238E27FC236}">
                <a16:creationId xmlns:a16="http://schemas.microsoft.com/office/drawing/2014/main" id="{175A0C58-6EC0-08F6-802C-52CEB7F9B437}"/>
              </a:ext>
            </a:extLst>
          </p:cNvPr>
          <p:cNvPicPr>
            <a:picLocks noChangeAspect="1"/>
          </p:cNvPicPr>
          <p:nvPr/>
        </p:nvPicPr>
        <p:blipFill>
          <a:blip r:embed="rId5"/>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934226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42C1D-CE9A-4535-1C0B-E71225EF8CE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F9D0117-65C8-9260-7C31-348863F2B926}"/>
              </a:ext>
            </a:extLst>
          </p:cNvPr>
          <p:cNvSpPr/>
          <p:nvPr/>
        </p:nvSpPr>
        <p:spPr>
          <a:xfrm>
            <a:off x="0" y="4362452"/>
            <a:ext cx="9905999" cy="24955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54040A7-67A5-D7EE-5FB1-C3386710C968}"/>
              </a:ext>
            </a:extLst>
          </p:cNvPr>
          <p:cNvSpPr txBox="1"/>
          <p:nvPr/>
        </p:nvSpPr>
        <p:spPr>
          <a:xfrm>
            <a:off x="145277" y="98762"/>
            <a:ext cx="97799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1" i="0" u="none" strike="noStrike" kern="1200" cap="none" spc="0" normalizeH="0" baseline="0" noProof="0" dirty="0">
                <a:ln>
                  <a:noFill/>
                </a:ln>
                <a:solidFill>
                  <a:srgbClr val="009BC0"/>
                </a:solidFill>
                <a:effectLst/>
                <a:uLnTx/>
                <a:uFillTx/>
                <a:latin typeface="Aptos" panose="02110004020202020204"/>
                <a:ea typeface="+mn-ea"/>
                <a:cs typeface="+mn-cs"/>
              </a:rPr>
              <a:t>Economic Analysis results – Regional employment impacts</a:t>
            </a:r>
          </a:p>
        </p:txBody>
      </p:sp>
      <p:sp>
        <p:nvSpPr>
          <p:cNvPr id="14" name="Slide Number Placeholder 13">
            <a:extLst>
              <a:ext uri="{FF2B5EF4-FFF2-40B4-BE49-F238E27FC236}">
                <a16:creationId xmlns:a16="http://schemas.microsoft.com/office/drawing/2014/main" id="{67718B9B-10D0-4979-3867-672AA3865565}"/>
              </a:ext>
            </a:extLst>
          </p:cNvPr>
          <p:cNvSpPr>
            <a:spLocks noGrp="1"/>
          </p:cNvSpPr>
          <p:nvPr>
            <p:ph type="sldNum" sz="quarter" idx="12"/>
          </p:nvPr>
        </p:nvSpPr>
        <p:spPr>
          <a:xfrm>
            <a:off x="9297823" y="6420511"/>
            <a:ext cx="46289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86E033-D3CC-4A97-8416-E7EA5A063BF5}" type="slidenum">
              <a:rPr kumimoji="0" lang="en-NZ"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cxnSp>
        <p:nvCxnSpPr>
          <p:cNvPr id="16" name="Straight Connector 15">
            <a:extLst>
              <a:ext uri="{FF2B5EF4-FFF2-40B4-BE49-F238E27FC236}">
                <a16:creationId xmlns:a16="http://schemas.microsoft.com/office/drawing/2014/main" id="{0610E09E-CEC5-0A3C-7B32-133A5778C07D}"/>
              </a:ext>
            </a:extLst>
          </p:cNvPr>
          <p:cNvCxnSpPr>
            <a:cxnSpLocks/>
          </p:cNvCxnSpPr>
          <p:nvPr/>
        </p:nvCxnSpPr>
        <p:spPr>
          <a:xfrm>
            <a:off x="269733" y="730732"/>
            <a:ext cx="930586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75355B3-DA9D-0592-074E-BA7F0376C7C4}"/>
              </a:ext>
            </a:extLst>
          </p:cNvPr>
          <p:cNvSpPr txBox="1"/>
          <p:nvPr/>
        </p:nvSpPr>
        <p:spPr>
          <a:xfrm>
            <a:off x="65837" y="4384979"/>
            <a:ext cx="14789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009BC0"/>
                </a:solidFill>
                <a:effectLst/>
                <a:uLnTx/>
                <a:uFillTx/>
                <a:latin typeface="Aptos" panose="02110004020202020204"/>
                <a:ea typeface="+mn-ea"/>
                <a:cs typeface="+mn-cs"/>
              </a:rPr>
              <a:t>Methodology</a:t>
            </a:r>
          </a:p>
        </p:txBody>
      </p:sp>
      <p:sp>
        <p:nvSpPr>
          <p:cNvPr id="17" name="TextBox 16">
            <a:extLst>
              <a:ext uri="{FF2B5EF4-FFF2-40B4-BE49-F238E27FC236}">
                <a16:creationId xmlns:a16="http://schemas.microsoft.com/office/drawing/2014/main" id="{6B3CB3FF-6374-E6FD-B6EA-E3BF88D842A4}"/>
              </a:ext>
            </a:extLst>
          </p:cNvPr>
          <p:cNvSpPr txBox="1"/>
          <p:nvPr/>
        </p:nvSpPr>
        <p:spPr>
          <a:xfrm>
            <a:off x="145277" y="4754311"/>
            <a:ext cx="9615445" cy="900246"/>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dirty="0">
                <a:ln>
                  <a:noFill/>
                </a:ln>
                <a:solidFill>
                  <a:prstClr val="black"/>
                </a:solidFill>
                <a:effectLst/>
                <a:uLnTx/>
                <a:uFillTx/>
                <a:latin typeface="Aptos" panose="02110004020202020204"/>
                <a:ea typeface="+mn-ea"/>
                <a:cs typeface="+mn-cs"/>
              </a:rPr>
              <a:t>Lion, DB and Asahi were able to provide their current (2024) number of employees, by region.  These three organisations account for 51% of the total staff employed by breweries.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05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dirty="0">
                <a:ln>
                  <a:noFill/>
                </a:ln>
                <a:solidFill>
                  <a:prstClr val="black"/>
                </a:solidFill>
                <a:effectLst/>
                <a:uLnTx/>
                <a:uFillTx/>
                <a:latin typeface="Aptos" panose="02110004020202020204"/>
                <a:ea typeface="+mn-ea"/>
                <a:cs typeface="+mn-cs"/>
              </a:rPr>
              <a:t>To estimate the number of staff employed by members of the Brewers Guild, we have modelled this off the 2024 Industry Survey responses</a:t>
            </a:r>
            <a:r>
              <a:rPr kumimoji="0" lang="en-NZ" sz="1050" b="0"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descr="A close-up of a logo&#10;&#10;Description automatically generated">
            <a:extLst>
              <a:ext uri="{FF2B5EF4-FFF2-40B4-BE49-F238E27FC236}">
                <a16:creationId xmlns:a16="http://schemas.microsoft.com/office/drawing/2014/main" id="{E9E18346-52BD-E404-CB70-6233B5994377}"/>
              </a:ext>
            </a:extLst>
          </p:cNvPr>
          <p:cNvPicPr>
            <a:picLocks noChangeAspect="1"/>
          </p:cNvPicPr>
          <p:nvPr/>
        </p:nvPicPr>
        <p:blipFill>
          <a:blip r:embed="rId2"/>
          <a:stretch>
            <a:fillRect/>
          </a:stretch>
        </p:blipFill>
        <p:spPr>
          <a:xfrm>
            <a:off x="65837" y="6348147"/>
            <a:ext cx="979141" cy="437489"/>
          </a:xfrm>
          <a:prstGeom prst="rect">
            <a:avLst/>
          </a:prstGeom>
        </p:spPr>
      </p:pic>
      <p:pic>
        <p:nvPicPr>
          <p:cNvPr id="2" name="Picture 1">
            <a:extLst>
              <a:ext uri="{FF2B5EF4-FFF2-40B4-BE49-F238E27FC236}">
                <a16:creationId xmlns:a16="http://schemas.microsoft.com/office/drawing/2014/main" id="{D51EE6BC-E972-D128-12CE-7E68B2671D58}"/>
              </a:ext>
            </a:extLst>
          </p:cNvPr>
          <p:cNvPicPr>
            <a:picLocks noChangeAspect="1"/>
          </p:cNvPicPr>
          <p:nvPr/>
        </p:nvPicPr>
        <p:blipFill>
          <a:blip r:embed="rId3"/>
          <a:stretch>
            <a:fillRect/>
          </a:stretch>
        </p:blipFill>
        <p:spPr>
          <a:xfrm>
            <a:off x="1111692" y="6267450"/>
            <a:ext cx="599924" cy="590550"/>
          </a:xfrm>
          <a:prstGeom prst="rect">
            <a:avLst/>
          </a:prstGeom>
        </p:spPr>
      </p:pic>
      <p:graphicFrame>
        <p:nvGraphicFramePr>
          <p:cNvPr id="11" name="Table 10">
            <a:extLst>
              <a:ext uri="{FF2B5EF4-FFF2-40B4-BE49-F238E27FC236}">
                <a16:creationId xmlns:a16="http://schemas.microsoft.com/office/drawing/2014/main" id="{020D240D-9F89-C368-DE88-5946A39D89DC}"/>
              </a:ext>
            </a:extLst>
          </p:cNvPr>
          <p:cNvGraphicFramePr>
            <a:graphicFrameLocks noGrp="1"/>
          </p:cNvGraphicFramePr>
          <p:nvPr/>
        </p:nvGraphicFramePr>
        <p:xfrm>
          <a:off x="161925" y="885825"/>
          <a:ext cx="3434760" cy="3377467"/>
        </p:xfrm>
        <a:graphic>
          <a:graphicData uri="http://schemas.openxmlformats.org/drawingml/2006/table">
            <a:tbl>
              <a:tblPr bandRow="1">
                <a:tableStyleId>{5C22544A-7EE6-4342-B048-85BDC9FD1C3A}</a:tableStyleId>
              </a:tblPr>
              <a:tblGrid>
                <a:gridCol w="1500512">
                  <a:extLst>
                    <a:ext uri="{9D8B030D-6E8A-4147-A177-3AD203B41FA5}">
                      <a16:colId xmlns:a16="http://schemas.microsoft.com/office/drawing/2014/main" val="2030307788"/>
                    </a:ext>
                  </a:extLst>
                </a:gridCol>
                <a:gridCol w="808868">
                  <a:extLst>
                    <a:ext uri="{9D8B030D-6E8A-4147-A177-3AD203B41FA5}">
                      <a16:colId xmlns:a16="http://schemas.microsoft.com/office/drawing/2014/main" val="855721710"/>
                    </a:ext>
                  </a:extLst>
                </a:gridCol>
                <a:gridCol w="562690">
                  <a:extLst>
                    <a:ext uri="{9D8B030D-6E8A-4147-A177-3AD203B41FA5}">
                      <a16:colId xmlns:a16="http://schemas.microsoft.com/office/drawing/2014/main" val="13787953"/>
                    </a:ext>
                  </a:extLst>
                </a:gridCol>
                <a:gridCol w="562690">
                  <a:extLst>
                    <a:ext uri="{9D8B030D-6E8A-4147-A177-3AD203B41FA5}">
                      <a16:colId xmlns:a16="http://schemas.microsoft.com/office/drawing/2014/main" val="1348401592"/>
                    </a:ext>
                  </a:extLst>
                </a:gridCol>
              </a:tblGrid>
              <a:tr h="171619">
                <a:tc gridSpan="4">
                  <a:txBody>
                    <a:bodyPr/>
                    <a:lstStyle/>
                    <a:p>
                      <a:pPr algn="ctr" fontAlgn="b"/>
                      <a:r>
                        <a:rPr lang="en-US" sz="1100" b="0" i="0" u="none" strike="noStrike" dirty="0">
                          <a:solidFill>
                            <a:srgbClr val="000000"/>
                          </a:solidFill>
                          <a:effectLst/>
                          <a:latin typeface="Aptos Narrow"/>
                        </a:rPr>
                        <a:t>Estimated staff employed in Breweries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87379507"/>
                  </a:ext>
                </a:extLst>
              </a:tr>
              <a:tr h="343239">
                <a:tc>
                  <a:txBody>
                    <a:bodyPr/>
                    <a:lstStyle/>
                    <a:p>
                      <a:pPr algn="l" fontAlgn="b"/>
                      <a:endParaRPr lang="en-US" sz="1100" b="0" i="0" u="none" strike="noStrike" dirty="0">
                        <a:solidFill>
                          <a:srgbClr val="000000"/>
                        </a:solidFill>
                        <a:effectLst/>
                        <a:latin typeface="Aptos Narrow"/>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ctr"/>
                      <a:r>
                        <a:rPr lang="en-US" sz="1100" b="0" i="0" u="none" strike="noStrike" dirty="0">
                          <a:solidFill>
                            <a:srgbClr val="000000"/>
                          </a:solidFill>
                          <a:effectLst/>
                          <a:latin typeface="Aptos Narrow"/>
                        </a:rPr>
                        <a:t>Brewers Association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ctr"/>
                      <a:r>
                        <a:rPr lang="en-US" sz="1100" b="0" i="0" u="none" strike="noStrike" dirty="0">
                          <a:solidFill>
                            <a:srgbClr val="000000"/>
                          </a:solidFill>
                          <a:effectLst/>
                          <a:latin typeface="Aptos Narrow"/>
                        </a:rPr>
                        <a:t>Brewers Guild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ctr"/>
                      <a:r>
                        <a:rPr lang="en-US" sz="1100" b="0" i="0" u="none" strike="noStrike" dirty="0">
                          <a:solidFill>
                            <a:srgbClr val="000000"/>
                          </a:solidFill>
                          <a:effectLst/>
                          <a:latin typeface="Aptos Narrow"/>
                        </a:rPr>
                        <a:t>Total</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574989476"/>
                  </a:ext>
                </a:extLst>
              </a:tr>
              <a:tr h="198022">
                <a:tc>
                  <a:txBody>
                    <a:bodyPr/>
                    <a:lstStyle/>
                    <a:p>
                      <a:pPr algn="l" fontAlgn="b"/>
                      <a:r>
                        <a:rPr lang="en-US" sz="1100" b="0" i="0" u="none" strike="noStrike" dirty="0">
                          <a:solidFill>
                            <a:srgbClr val="000000"/>
                          </a:solidFill>
                          <a:effectLst/>
                          <a:latin typeface="Aptos Narrow"/>
                        </a:rPr>
                        <a:t>Auckland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812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1132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1207267526"/>
                  </a:ext>
                </a:extLst>
              </a:tr>
              <a:tr h="171619">
                <a:tc>
                  <a:txBody>
                    <a:bodyPr/>
                    <a:lstStyle/>
                    <a:p>
                      <a:pPr algn="l" fontAlgn="b"/>
                      <a:r>
                        <a:rPr lang="en-US" sz="1100" b="0" i="0" u="none" strike="noStrike" dirty="0">
                          <a:solidFill>
                            <a:srgbClr val="000000"/>
                          </a:solidFill>
                          <a:effectLst/>
                          <a:latin typeface="Aptos Narrow"/>
                        </a:rPr>
                        <a:t>Wellington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292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387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2468047504"/>
                  </a:ext>
                </a:extLst>
              </a:tr>
              <a:tr h="171619">
                <a:tc>
                  <a:txBody>
                    <a:bodyPr/>
                    <a:lstStyle/>
                    <a:p>
                      <a:pPr algn="l" fontAlgn="b"/>
                      <a:r>
                        <a:rPr lang="en-US" sz="1100" b="0" i="0" u="none" strike="noStrike" dirty="0">
                          <a:solidFill>
                            <a:srgbClr val="000000"/>
                          </a:solidFill>
                          <a:effectLst/>
                          <a:latin typeface="Aptos Narrow"/>
                        </a:rPr>
                        <a:t>Canterbury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268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3683388181"/>
                  </a:ext>
                </a:extLst>
              </a:tr>
              <a:tr h="171619">
                <a:tc>
                  <a:txBody>
                    <a:bodyPr/>
                    <a:lstStyle/>
                    <a:p>
                      <a:pPr algn="l" fontAlgn="b"/>
                      <a:r>
                        <a:rPr lang="en-US" sz="1100" b="0" i="0" u="none" strike="noStrike" dirty="0">
                          <a:solidFill>
                            <a:srgbClr val="000000"/>
                          </a:solidFill>
                          <a:effectLst/>
                          <a:latin typeface="Aptos Narrow"/>
                        </a:rPr>
                        <a:t>Waikato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152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292780831"/>
                  </a:ext>
                </a:extLst>
              </a:tr>
              <a:tr h="171619">
                <a:tc>
                  <a:txBody>
                    <a:bodyPr/>
                    <a:lstStyle/>
                    <a:p>
                      <a:pPr algn="l" fontAlgn="b"/>
                      <a:r>
                        <a:rPr lang="en-US" sz="1100" b="0" i="0" u="none" strike="noStrike" dirty="0">
                          <a:solidFill>
                            <a:srgbClr val="000000"/>
                          </a:solidFill>
                          <a:effectLst/>
                          <a:latin typeface="Aptos Narrow"/>
                        </a:rPr>
                        <a:t>Otago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2606605841"/>
                  </a:ext>
                </a:extLst>
              </a:tr>
              <a:tr h="171619">
                <a:tc>
                  <a:txBody>
                    <a:bodyPr/>
                    <a:lstStyle/>
                    <a:p>
                      <a:pPr algn="l" fontAlgn="b"/>
                      <a:r>
                        <a:rPr lang="en-US" sz="1100" b="0" i="0" u="none" strike="noStrike" dirty="0">
                          <a:solidFill>
                            <a:srgbClr val="000000"/>
                          </a:solidFill>
                          <a:effectLst/>
                          <a:latin typeface="Aptos Narrow"/>
                        </a:rPr>
                        <a:t>Bay of Plenty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82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4283895195"/>
                  </a:ext>
                </a:extLst>
              </a:tr>
              <a:tr h="171619">
                <a:tc>
                  <a:txBody>
                    <a:bodyPr/>
                    <a:lstStyle/>
                    <a:p>
                      <a:pPr algn="l" fontAlgn="b"/>
                      <a:r>
                        <a:rPr lang="en-US" sz="1100" b="0" i="0" u="none" strike="noStrike" dirty="0">
                          <a:solidFill>
                            <a:srgbClr val="000000"/>
                          </a:solidFill>
                          <a:effectLst/>
                          <a:latin typeface="Aptos Narrow"/>
                        </a:rPr>
                        <a:t>Marlborough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64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4137629957"/>
                  </a:ext>
                </a:extLst>
              </a:tr>
              <a:tr h="171619">
                <a:tc>
                  <a:txBody>
                    <a:bodyPr/>
                    <a:lstStyle/>
                    <a:p>
                      <a:pPr algn="l" fontAlgn="b"/>
                      <a:r>
                        <a:rPr lang="en-US" sz="1100" b="0" i="0" u="none" strike="noStrike" dirty="0">
                          <a:solidFill>
                            <a:srgbClr val="000000"/>
                          </a:solidFill>
                          <a:effectLst/>
                          <a:latin typeface="Aptos Narrow"/>
                        </a:rPr>
                        <a:t>Tasman / Nelson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48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3350584962"/>
                  </a:ext>
                </a:extLst>
              </a:tr>
              <a:tr h="171619">
                <a:tc>
                  <a:txBody>
                    <a:bodyPr/>
                    <a:lstStyle/>
                    <a:p>
                      <a:pPr algn="l" fontAlgn="b"/>
                      <a:r>
                        <a:rPr lang="en-US" sz="1100" b="0" i="0" u="none" strike="noStrike" dirty="0">
                          <a:solidFill>
                            <a:srgbClr val="000000"/>
                          </a:solidFill>
                          <a:effectLst/>
                          <a:latin typeface="Aptos Narrow"/>
                        </a:rPr>
                        <a:t>Hawke's Bay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42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805214995"/>
                  </a:ext>
                </a:extLst>
              </a:tr>
              <a:tr h="171619">
                <a:tc>
                  <a:txBody>
                    <a:bodyPr/>
                    <a:lstStyle/>
                    <a:p>
                      <a:pPr algn="l" fontAlgn="b"/>
                      <a:r>
                        <a:rPr lang="en-US" sz="1100" b="0" i="0" u="none" strike="noStrike" dirty="0">
                          <a:solidFill>
                            <a:srgbClr val="000000"/>
                          </a:solidFill>
                          <a:effectLst/>
                          <a:latin typeface="Aptos Narrow"/>
                        </a:rPr>
                        <a:t>Taranaki</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1679458011"/>
                  </a:ext>
                </a:extLst>
              </a:tr>
              <a:tr h="171619">
                <a:tc>
                  <a:txBody>
                    <a:bodyPr/>
                    <a:lstStyle/>
                    <a:p>
                      <a:pPr algn="l" fontAlgn="b"/>
                      <a:r>
                        <a:rPr lang="en-US" sz="1100" b="0" i="0" u="none" strike="noStrike" dirty="0">
                          <a:solidFill>
                            <a:srgbClr val="000000"/>
                          </a:solidFill>
                          <a:effectLst/>
                          <a:latin typeface="Aptos Narrow"/>
                        </a:rPr>
                        <a:t>Gisborne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1531145206"/>
                  </a:ext>
                </a:extLst>
              </a:tr>
              <a:tr h="171619">
                <a:tc>
                  <a:txBody>
                    <a:bodyPr/>
                    <a:lstStyle/>
                    <a:p>
                      <a:pPr algn="l" fontAlgn="b"/>
                      <a:r>
                        <a:rPr lang="en-US" sz="1100" b="0" i="0" u="none" strike="noStrike" dirty="0">
                          <a:solidFill>
                            <a:srgbClr val="000000"/>
                          </a:solidFill>
                          <a:effectLst/>
                          <a:latin typeface="Aptos Narrow"/>
                        </a:rPr>
                        <a:t>Manawatu - Whanganui</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3585092266"/>
                  </a:ext>
                </a:extLst>
              </a:tr>
              <a:tr h="171619">
                <a:tc>
                  <a:txBody>
                    <a:bodyPr/>
                    <a:lstStyle/>
                    <a:p>
                      <a:pPr algn="l" fontAlgn="b"/>
                      <a:r>
                        <a:rPr lang="en-US" sz="1100" b="0" i="0" u="none" strike="noStrike" dirty="0">
                          <a:solidFill>
                            <a:srgbClr val="000000"/>
                          </a:solidFill>
                          <a:effectLst/>
                          <a:latin typeface="Aptos Narrow"/>
                        </a:rPr>
                        <a:t>Southland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565263190"/>
                  </a:ext>
                </a:extLst>
              </a:tr>
              <a:tr h="171619">
                <a:tc>
                  <a:txBody>
                    <a:bodyPr/>
                    <a:lstStyle/>
                    <a:p>
                      <a:pPr algn="l" fontAlgn="b"/>
                      <a:r>
                        <a:rPr lang="en-US" sz="1100" b="0" i="0" u="none" strike="noStrike" dirty="0">
                          <a:solidFill>
                            <a:srgbClr val="000000"/>
                          </a:solidFill>
                          <a:effectLst/>
                          <a:latin typeface="Aptos Narrow"/>
                        </a:rPr>
                        <a:t>West Coast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4100131698"/>
                  </a:ext>
                </a:extLst>
              </a:tr>
              <a:tr h="171619">
                <a:tc>
                  <a:txBody>
                    <a:bodyPr/>
                    <a:lstStyle/>
                    <a:p>
                      <a:pPr algn="l" fontAlgn="b"/>
                      <a:r>
                        <a:rPr lang="en-US" sz="1100" b="0" i="0" u="none" strike="noStrike" dirty="0">
                          <a:solidFill>
                            <a:srgbClr val="000000"/>
                          </a:solidFill>
                          <a:effectLst/>
                          <a:latin typeface="Aptos Narrow"/>
                        </a:rPr>
                        <a:t>Northland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n-US" sz="1100" b="0" i="0" u="none" strike="noStrike" dirty="0">
                          <a:solidFill>
                            <a:srgbClr val="000000"/>
                          </a:solidFill>
                          <a:effectLst/>
                          <a:latin typeface="Aptos Narrow"/>
                        </a:rPr>
                        <a:t>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3059988293"/>
                  </a:ext>
                </a:extLst>
              </a:tr>
              <a:tr h="171619">
                <a:tc>
                  <a:txBody>
                    <a:bodyPr/>
                    <a:lstStyle/>
                    <a:p>
                      <a:pPr algn="l" fontAlgn="b"/>
                      <a:r>
                        <a:rPr lang="en-US" sz="1100" b="1" i="0" u="none" strike="noStrike" dirty="0">
                          <a:solidFill>
                            <a:srgbClr val="000000"/>
                          </a:solidFill>
                          <a:effectLst/>
                          <a:latin typeface="Aptos Narrow"/>
                        </a:rPr>
                        <a:t>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CCEB"/>
                    </a:solidFill>
                  </a:tcPr>
                </a:tc>
                <a:tc>
                  <a:txBody>
                    <a:bodyPr/>
                    <a:lstStyle/>
                    <a:p>
                      <a:pPr algn="r" fontAlgn="b"/>
                      <a:r>
                        <a:rPr lang="en-US" sz="1100" b="1" i="0" u="none" strike="noStrike" dirty="0">
                          <a:solidFill>
                            <a:srgbClr val="000000"/>
                          </a:solidFill>
                          <a:effectLst/>
                          <a:latin typeface="Aptos Narrow"/>
                        </a:rPr>
                        <a:t>1223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CCEB"/>
                    </a:solidFill>
                  </a:tcPr>
                </a:tc>
                <a:tc>
                  <a:txBody>
                    <a:bodyPr/>
                    <a:lstStyle/>
                    <a:p>
                      <a:pPr algn="r" fontAlgn="b"/>
                      <a:r>
                        <a:rPr lang="en-US" sz="1100" b="1" i="0" u="none" strike="noStrike" dirty="0">
                          <a:solidFill>
                            <a:srgbClr val="000000"/>
                          </a:solidFill>
                          <a:effectLst/>
                          <a:latin typeface="Aptos Narrow"/>
                        </a:rPr>
                        <a:t>1177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CCEB"/>
                    </a:solidFill>
                  </a:tcPr>
                </a:tc>
                <a:tc>
                  <a:txBody>
                    <a:bodyPr/>
                    <a:lstStyle/>
                    <a:p>
                      <a:pPr algn="r" fontAlgn="b"/>
                      <a:r>
                        <a:rPr lang="en-US" sz="1100" b="1" i="0" u="none" strike="noStrike" dirty="0">
                          <a:solidFill>
                            <a:srgbClr val="000000"/>
                          </a:solidFill>
                          <a:effectLst/>
                          <a:latin typeface="Aptos Narrow"/>
                        </a:rPr>
                        <a:t>2400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CCEB"/>
                    </a:solidFill>
                  </a:tcPr>
                </a:tc>
                <a:extLst>
                  <a:ext uri="{0D108BD9-81ED-4DB2-BD59-A6C34878D82A}">
                    <a16:rowId xmlns:a16="http://schemas.microsoft.com/office/drawing/2014/main" val="1127040636"/>
                  </a:ext>
                </a:extLst>
              </a:tr>
            </a:tbl>
          </a:graphicData>
        </a:graphic>
      </p:graphicFrame>
      <p:pic>
        <p:nvPicPr>
          <p:cNvPr id="12" name="Picture 11" descr="A graph of a number of workers&#10;&#10;AI-generated content may be incorrect.">
            <a:extLst>
              <a:ext uri="{FF2B5EF4-FFF2-40B4-BE49-F238E27FC236}">
                <a16:creationId xmlns:a16="http://schemas.microsoft.com/office/drawing/2014/main" id="{B3EF92A5-16C9-2704-E5C2-A3160634930C}"/>
              </a:ext>
            </a:extLst>
          </p:cNvPr>
          <p:cNvPicPr>
            <a:picLocks noChangeAspect="1"/>
          </p:cNvPicPr>
          <p:nvPr/>
        </p:nvPicPr>
        <p:blipFill>
          <a:blip r:embed="rId4"/>
          <a:stretch>
            <a:fillRect/>
          </a:stretch>
        </p:blipFill>
        <p:spPr>
          <a:xfrm>
            <a:off x="3954011" y="839337"/>
            <a:ext cx="5626006" cy="3325506"/>
          </a:xfrm>
          <a:prstGeom prst="rect">
            <a:avLst/>
          </a:prstGeom>
        </p:spPr>
      </p:pic>
    </p:spTree>
    <p:extLst>
      <p:ext uri="{BB962C8B-B14F-4D97-AF65-F5344CB8AC3E}">
        <p14:creationId xmlns:p14="http://schemas.microsoft.com/office/powerpoint/2010/main" val="3519500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S craft beer exports top $125m">
            <a:extLst>
              <a:ext uri="{FF2B5EF4-FFF2-40B4-BE49-F238E27FC236}">
                <a16:creationId xmlns:a16="http://schemas.microsoft.com/office/drawing/2014/main" id="{FA2541F3-D5E8-E638-2F0D-AC8FA5F37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01" t="9091" r="29211"/>
          <a:stretch/>
        </p:blipFill>
        <p:spPr bwMode="auto">
          <a:xfrm>
            <a:off x="2862834" y="10"/>
            <a:ext cx="7043166"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927238"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2F09D5A-72D4-2A98-0239-0872E204630F}"/>
              </a:ext>
            </a:extLst>
          </p:cNvPr>
          <p:cNvSpPr txBox="1"/>
          <p:nvPr/>
        </p:nvSpPr>
        <p:spPr>
          <a:xfrm>
            <a:off x="388359" y="1122363"/>
            <a:ext cx="326898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300" b="1" dirty="0">
                <a:solidFill>
                  <a:schemeClr val="accent1"/>
                </a:solidFill>
                <a:latin typeface="+mj-lt"/>
                <a:ea typeface="+mj-ea"/>
                <a:cs typeface="+mj-cs"/>
              </a:rPr>
              <a:t>SECTION 1</a:t>
            </a:r>
          </a:p>
          <a:p>
            <a:pPr defTabSz="914400">
              <a:lnSpc>
                <a:spcPct val="90000"/>
              </a:lnSpc>
              <a:spcBef>
                <a:spcPct val="0"/>
              </a:spcBef>
              <a:spcAft>
                <a:spcPts val="600"/>
              </a:spcAft>
            </a:pPr>
            <a:r>
              <a:rPr lang="en-US" sz="4300" b="1" dirty="0">
                <a:solidFill>
                  <a:schemeClr val="accent1"/>
                </a:solidFill>
                <a:latin typeface="+mj-lt"/>
                <a:ea typeface="+mj-ea"/>
                <a:cs typeface="+mj-cs"/>
              </a:rPr>
              <a:t>EXPORTS</a:t>
            </a:r>
            <a:endParaRPr lang="en-US" sz="4300" dirty="0">
              <a:solidFill>
                <a:schemeClr val="accent1"/>
              </a:solidFill>
              <a:latin typeface="+mj-lt"/>
              <a:ea typeface="+mj-ea"/>
              <a:cs typeface="+mj-cs"/>
            </a:endParaRPr>
          </a:p>
        </p:txBody>
      </p:sp>
      <p:sp>
        <p:nvSpPr>
          <p:cNvPr id="2059" name="Rectangle 20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720" y="412799"/>
            <a:ext cx="146304" cy="572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36" y="4546920"/>
            <a:ext cx="323183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up of a logo&#10;&#10;Description automatically generated">
            <a:extLst>
              <a:ext uri="{FF2B5EF4-FFF2-40B4-BE49-F238E27FC236}">
                <a16:creationId xmlns:a16="http://schemas.microsoft.com/office/drawing/2014/main" id="{9548B2EF-08E7-14EE-B670-07FC928B985C}"/>
              </a:ext>
            </a:extLst>
          </p:cNvPr>
          <p:cNvPicPr>
            <a:picLocks noChangeAspect="1"/>
          </p:cNvPicPr>
          <p:nvPr/>
        </p:nvPicPr>
        <p:blipFill>
          <a:blip r:embed="rId3"/>
          <a:stretch>
            <a:fillRect/>
          </a:stretch>
        </p:blipFill>
        <p:spPr>
          <a:xfrm>
            <a:off x="342174" y="252522"/>
            <a:ext cx="1343212" cy="600159"/>
          </a:xfrm>
          <a:prstGeom prst="rect">
            <a:avLst/>
          </a:prstGeom>
        </p:spPr>
      </p:pic>
      <p:pic>
        <p:nvPicPr>
          <p:cNvPr id="3" name="Picture 2">
            <a:extLst>
              <a:ext uri="{FF2B5EF4-FFF2-40B4-BE49-F238E27FC236}">
                <a16:creationId xmlns:a16="http://schemas.microsoft.com/office/drawing/2014/main" id="{3E8B0FC9-FD5C-B1EC-9084-3BE7159D2F49}"/>
              </a:ext>
            </a:extLst>
          </p:cNvPr>
          <p:cNvPicPr>
            <a:picLocks noChangeAspect="1"/>
          </p:cNvPicPr>
          <p:nvPr/>
        </p:nvPicPr>
        <p:blipFill>
          <a:blip r:embed="rId4"/>
          <a:stretch>
            <a:fillRect/>
          </a:stretch>
        </p:blipFill>
        <p:spPr>
          <a:xfrm>
            <a:off x="1761341" y="120926"/>
            <a:ext cx="1025537" cy="1009513"/>
          </a:xfrm>
          <a:prstGeom prst="rect">
            <a:avLst/>
          </a:prstGeom>
        </p:spPr>
      </p:pic>
    </p:spTree>
    <p:extLst>
      <p:ext uri="{BB962C8B-B14F-4D97-AF65-F5344CB8AC3E}">
        <p14:creationId xmlns:p14="http://schemas.microsoft.com/office/powerpoint/2010/main" val="709487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5970812" y="1340669"/>
            <a:ext cx="3671303" cy="39994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5772221" cy="523220"/>
          </a:xfrm>
          <a:prstGeom prst="rect">
            <a:avLst/>
          </a:prstGeom>
          <a:noFill/>
        </p:spPr>
        <p:txBody>
          <a:bodyPr wrap="none" rtlCol="0">
            <a:spAutoFit/>
          </a:bodyPr>
          <a:lstStyle/>
          <a:p>
            <a:r>
              <a:rPr lang="en-NZ" sz="2800" b="1" dirty="0">
                <a:solidFill>
                  <a:srgbClr val="009BC0"/>
                </a:solidFill>
              </a:rPr>
              <a:t>Exporting versus size (production)</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15</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30586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6317199" y="1517903"/>
            <a:ext cx="1581074"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6153309" y="1960269"/>
            <a:ext cx="3607413" cy="1708160"/>
          </a:xfrm>
          <a:prstGeom prst="rect">
            <a:avLst/>
          </a:prstGeom>
          <a:noFill/>
        </p:spPr>
        <p:txBody>
          <a:bodyPr wrap="square" rtlCol="0">
            <a:spAutoFit/>
          </a:bodyPr>
          <a:lstStyle/>
          <a:p>
            <a:pPr marL="171450" indent="-171450">
              <a:buFont typeface="Arial" panose="020B0604020202020204" pitchFamily="34" charset="0"/>
              <a:buChar char="•"/>
            </a:pPr>
            <a:r>
              <a:rPr lang="en-NZ" sz="1050" dirty="0"/>
              <a:t>Our whole industry contributes to New Zealand’s </a:t>
            </a:r>
            <a:br>
              <a:rPr lang="en-NZ" sz="1050" dirty="0"/>
            </a:br>
            <a:r>
              <a:rPr lang="en-NZ" sz="1050" dirty="0"/>
              <a:t>export success.</a:t>
            </a:r>
          </a:p>
          <a:p>
            <a:endParaRPr lang="en-NZ" sz="1050" dirty="0"/>
          </a:p>
          <a:p>
            <a:pPr marL="171450" indent="-171450">
              <a:buFont typeface="Arial" panose="020B0604020202020204" pitchFamily="34" charset="0"/>
              <a:buChar char="•"/>
            </a:pPr>
            <a:r>
              <a:rPr lang="en-NZ" sz="1050" dirty="0"/>
              <a:t>A higher proportion of our bigger producers export </a:t>
            </a:r>
            <a:br>
              <a:rPr lang="en-NZ" sz="1050" dirty="0"/>
            </a:br>
            <a:r>
              <a:rPr lang="en-NZ" sz="1050" dirty="0"/>
              <a:t>their product, but even our smaller brewers have </a:t>
            </a:r>
            <a:br>
              <a:rPr lang="en-NZ" sz="1050" dirty="0"/>
            </a:br>
            <a:r>
              <a:rPr lang="en-NZ" sz="1050" dirty="0"/>
              <a:t>found opportunities offshore.</a:t>
            </a:r>
          </a:p>
          <a:p>
            <a:endParaRPr lang="en-NZ" sz="1050" dirty="0"/>
          </a:p>
          <a:p>
            <a:pPr marL="171450" indent="-171450">
              <a:buFont typeface="Arial" panose="020B0604020202020204" pitchFamily="34" charset="0"/>
              <a:buChar char="•"/>
            </a:pPr>
            <a:r>
              <a:rPr lang="en-NZ" sz="1050" dirty="0"/>
              <a:t>Irrespective of size, the industry are seeking opportunities to build their businesses offshore.</a:t>
            </a:r>
          </a:p>
          <a:p>
            <a:pPr marL="179388" indent="-179388">
              <a:buFont typeface="Arial" panose="020B0604020202020204" pitchFamily="34" charset="0"/>
              <a:buChar char="•"/>
            </a:pPr>
            <a:endParaRPr lang="en-NZ" sz="1050" dirty="0"/>
          </a:p>
        </p:txBody>
      </p:sp>
      <p:pic>
        <p:nvPicPr>
          <p:cNvPr id="2" name="Picture 1">
            <a:extLst>
              <a:ext uri="{FF2B5EF4-FFF2-40B4-BE49-F238E27FC236}">
                <a16:creationId xmlns:a16="http://schemas.microsoft.com/office/drawing/2014/main" id="{2C0CE24E-1F1E-29CA-9EC6-CCC27B92890C}"/>
              </a:ext>
            </a:extLst>
          </p:cNvPr>
          <p:cNvPicPr>
            <a:picLocks noChangeAspect="1"/>
          </p:cNvPicPr>
          <p:nvPr/>
        </p:nvPicPr>
        <p:blipFill>
          <a:blip r:embed="rId2"/>
          <a:stretch>
            <a:fillRect/>
          </a:stretch>
        </p:blipFill>
        <p:spPr>
          <a:xfrm>
            <a:off x="223686" y="1340668"/>
            <a:ext cx="5588075" cy="3999428"/>
          </a:xfrm>
          <a:prstGeom prst="rect">
            <a:avLst/>
          </a:prstGeom>
        </p:spPr>
      </p:pic>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3"/>
          <a:stretch>
            <a:fillRect/>
          </a:stretch>
        </p:blipFill>
        <p:spPr>
          <a:xfrm>
            <a:off x="65837" y="6348147"/>
            <a:ext cx="979141" cy="437489"/>
          </a:xfrm>
          <a:prstGeom prst="rect">
            <a:avLst/>
          </a:prstGeom>
        </p:spPr>
      </p:pic>
      <p:pic>
        <p:nvPicPr>
          <p:cNvPr id="3" name="Picture 2">
            <a:extLst>
              <a:ext uri="{FF2B5EF4-FFF2-40B4-BE49-F238E27FC236}">
                <a16:creationId xmlns:a16="http://schemas.microsoft.com/office/drawing/2014/main" id="{0F1B30B2-4DE2-4B74-39DA-77A04E0F987A}"/>
              </a:ext>
            </a:extLst>
          </p:cNvPr>
          <p:cNvPicPr>
            <a:picLocks noChangeAspect="1"/>
          </p:cNvPicPr>
          <p:nvPr/>
        </p:nvPicPr>
        <p:blipFill>
          <a:blip r:embed="rId4"/>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3183736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5964966" y="1286002"/>
            <a:ext cx="3680420" cy="39297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5214441" cy="523220"/>
          </a:xfrm>
          <a:prstGeom prst="rect">
            <a:avLst/>
          </a:prstGeom>
          <a:noFill/>
        </p:spPr>
        <p:txBody>
          <a:bodyPr wrap="none" rtlCol="0">
            <a:spAutoFit/>
          </a:bodyPr>
          <a:lstStyle/>
          <a:p>
            <a:r>
              <a:rPr lang="en-NZ" sz="2800" b="1" dirty="0">
                <a:solidFill>
                  <a:srgbClr val="009BC0"/>
                </a:solidFill>
              </a:rPr>
              <a:t>Exporting versus size (revenue)</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16</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247342"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6223826" y="1428983"/>
            <a:ext cx="1581074"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6037972" y="1935527"/>
            <a:ext cx="3607413" cy="1546577"/>
          </a:xfrm>
          <a:prstGeom prst="rect">
            <a:avLst/>
          </a:prstGeom>
          <a:noFill/>
        </p:spPr>
        <p:txBody>
          <a:bodyPr wrap="square" rtlCol="0">
            <a:spAutoFit/>
          </a:bodyPr>
          <a:lstStyle/>
          <a:p>
            <a:pPr marL="171450" indent="-171450">
              <a:buFont typeface="Arial" panose="020B0604020202020204" pitchFamily="34" charset="0"/>
              <a:buChar char="•"/>
            </a:pPr>
            <a:r>
              <a:rPr lang="en-NZ" sz="1050" dirty="0"/>
              <a:t>The smallest breweries who took part in the survey - those with annual revenue less than $125,000 - focus solely on the domestic market.</a:t>
            </a:r>
          </a:p>
          <a:p>
            <a:endParaRPr lang="en-NZ" sz="1050" dirty="0"/>
          </a:p>
          <a:p>
            <a:pPr marL="171450" indent="-171450">
              <a:buFont typeface="Arial" panose="020B0604020202020204" pitchFamily="34" charset="0"/>
              <a:buChar char="•"/>
            </a:pPr>
            <a:r>
              <a:rPr lang="en-NZ" sz="1050" dirty="0"/>
              <a:t>We’re an industry that chases export earnings quickly in the business growth cycle.  Of those survey respondents who have annual revenues of a modest $125,000 - $250,000, almost 40% of them are exporting.</a:t>
            </a:r>
          </a:p>
          <a:p>
            <a:pPr marL="179388" indent="-179388">
              <a:buFont typeface="Arial" panose="020B0604020202020204" pitchFamily="34" charset="0"/>
              <a:buChar char="•"/>
            </a:pPr>
            <a:endParaRPr lang="en-NZ" sz="1050" dirty="0"/>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3" name="Picture 2">
            <a:extLst>
              <a:ext uri="{FF2B5EF4-FFF2-40B4-BE49-F238E27FC236}">
                <a16:creationId xmlns:a16="http://schemas.microsoft.com/office/drawing/2014/main" id="{8B7E6570-2A0F-4F79-9188-42FB8CB29992}"/>
              </a:ext>
            </a:extLst>
          </p:cNvPr>
          <p:cNvPicPr>
            <a:picLocks noChangeAspect="1"/>
          </p:cNvPicPr>
          <p:nvPr/>
        </p:nvPicPr>
        <p:blipFill>
          <a:blip r:embed="rId3"/>
          <a:stretch>
            <a:fillRect/>
          </a:stretch>
        </p:blipFill>
        <p:spPr>
          <a:xfrm>
            <a:off x="260615" y="1286002"/>
            <a:ext cx="5505098" cy="3914647"/>
          </a:xfrm>
          <a:prstGeom prst="rect">
            <a:avLst/>
          </a:prstGeom>
        </p:spPr>
      </p:pic>
      <p:pic>
        <p:nvPicPr>
          <p:cNvPr id="2" name="Picture 1">
            <a:extLst>
              <a:ext uri="{FF2B5EF4-FFF2-40B4-BE49-F238E27FC236}">
                <a16:creationId xmlns:a16="http://schemas.microsoft.com/office/drawing/2014/main" id="{A6D21C20-6328-60A5-6B85-DA169BB1C67F}"/>
              </a:ext>
            </a:extLst>
          </p:cNvPr>
          <p:cNvPicPr>
            <a:picLocks noChangeAspect="1"/>
          </p:cNvPicPr>
          <p:nvPr/>
        </p:nvPicPr>
        <p:blipFill>
          <a:blip r:embed="rId4"/>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3094410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307001" y="4395022"/>
            <a:ext cx="9259818" cy="16117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5339090" cy="523220"/>
          </a:xfrm>
          <a:prstGeom prst="rect">
            <a:avLst/>
          </a:prstGeom>
          <a:noFill/>
        </p:spPr>
        <p:txBody>
          <a:bodyPr wrap="none" rtlCol="0">
            <a:spAutoFit/>
          </a:bodyPr>
          <a:lstStyle/>
          <a:p>
            <a:r>
              <a:rPr lang="en-NZ" sz="2800" b="1" dirty="0">
                <a:solidFill>
                  <a:srgbClr val="009BC0"/>
                </a:solidFill>
              </a:rPr>
              <a:t>Exporting – from which regions?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17</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65837" y="730732"/>
            <a:ext cx="9736465"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611802" y="4471987"/>
            <a:ext cx="1581074"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534034" y="4841319"/>
            <a:ext cx="8760164" cy="900246"/>
          </a:xfrm>
          <a:prstGeom prst="rect">
            <a:avLst/>
          </a:prstGeom>
          <a:noFill/>
        </p:spPr>
        <p:txBody>
          <a:bodyPr wrap="square" rtlCol="0">
            <a:spAutoFit/>
          </a:bodyPr>
          <a:lstStyle/>
          <a:p>
            <a:pPr marL="171450" indent="-171450">
              <a:buFont typeface="Arial" panose="020B0604020202020204" pitchFamily="34" charset="0"/>
              <a:buChar char="•"/>
            </a:pPr>
            <a:r>
              <a:rPr lang="en-NZ" sz="1050" dirty="0"/>
              <a:t>Auckland is our biggest beer exporting region.  Over 60% of survey respondents based in Auckland are exporting.  A total of 10 businesses.</a:t>
            </a:r>
          </a:p>
          <a:p>
            <a:endParaRPr lang="en-NZ" sz="1050" dirty="0"/>
          </a:p>
          <a:p>
            <a:pPr marL="171450" indent="-171450">
              <a:buFont typeface="Arial" panose="020B0604020202020204" pitchFamily="34" charset="0"/>
              <a:buChar char="•"/>
            </a:pPr>
            <a:r>
              <a:rPr lang="en-NZ" sz="1050" dirty="0"/>
              <a:t>Our beer exports come from half of New Zealand regions, with Auckland and Wellington being the most popular regions.</a:t>
            </a:r>
          </a:p>
          <a:p>
            <a:pPr marL="171450" indent="-171450">
              <a:buFont typeface="Arial" panose="020B0604020202020204" pitchFamily="34" charset="0"/>
              <a:buChar char="•"/>
            </a:pPr>
            <a:endParaRPr lang="en-NZ" sz="1050" dirty="0"/>
          </a:p>
          <a:p>
            <a:pPr marL="179388" indent="-179388">
              <a:buFont typeface="Arial" panose="020B0604020202020204" pitchFamily="34" charset="0"/>
              <a:buChar char="•"/>
            </a:pPr>
            <a:r>
              <a:rPr lang="en-NZ" sz="1050" dirty="0"/>
              <a:t>Thirty percent of Brewers Guild industry survey respondents are exporting beer.</a:t>
            </a:r>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10" name="Picture 9">
            <a:extLst>
              <a:ext uri="{FF2B5EF4-FFF2-40B4-BE49-F238E27FC236}">
                <a16:creationId xmlns:a16="http://schemas.microsoft.com/office/drawing/2014/main" id="{27D720A9-BAFD-FAD4-6A12-7C2E4DB316AF}"/>
              </a:ext>
            </a:extLst>
          </p:cNvPr>
          <p:cNvPicPr>
            <a:picLocks noChangeAspect="1"/>
          </p:cNvPicPr>
          <p:nvPr/>
        </p:nvPicPr>
        <p:blipFill>
          <a:blip r:embed="rId3"/>
          <a:stretch>
            <a:fillRect/>
          </a:stretch>
        </p:blipFill>
        <p:spPr>
          <a:xfrm>
            <a:off x="5253651" y="994580"/>
            <a:ext cx="4313168" cy="3067072"/>
          </a:xfrm>
          <a:prstGeom prst="rect">
            <a:avLst/>
          </a:prstGeom>
        </p:spPr>
      </p:pic>
      <p:pic>
        <p:nvPicPr>
          <p:cNvPr id="12" name="Picture 11">
            <a:extLst>
              <a:ext uri="{FF2B5EF4-FFF2-40B4-BE49-F238E27FC236}">
                <a16:creationId xmlns:a16="http://schemas.microsoft.com/office/drawing/2014/main" id="{AFC93DF9-CD8E-6026-C400-C0F781B5BBE6}"/>
              </a:ext>
            </a:extLst>
          </p:cNvPr>
          <p:cNvPicPr>
            <a:picLocks noChangeAspect="1"/>
          </p:cNvPicPr>
          <p:nvPr/>
        </p:nvPicPr>
        <p:blipFill>
          <a:blip r:embed="rId4"/>
          <a:stretch>
            <a:fillRect/>
          </a:stretch>
        </p:blipFill>
        <p:spPr>
          <a:xfrm>
            <a:off x="377607" y="989474"/>
            <a:ext cx="4313169" cy="3067073"/>
          </a:xfrm>
          <a:prstGeom prst="rect">
            <a:avLst/>
          </a:prstGeom>
        </p:spPr>
      </p:pic>
      <p:pic>
        <p:nvPicPr>
          <p:cNvPr id="2" name="Picture 1">
            <a:extLst>
              <a:ext uri="{FF2B5EF4-FFF2-40B4-BE49-F238E27FC236}">
                <a16:creationId xmlns:a16="http://schemas.microsoft.com/office/drawing/2014/main" id="{3EE0FB42-E479-88AF-31E0-A3F780B8BF4D}"/>
              </a:ext>
            </a:extLst>
          </p:cNvPr>
          <p:cNvPicPr>
            <a:picLocks noChangeAspect="1"/>
          </p:cNvPicPr>
          <p:nvPr/>
        </p:nvPicPr>
        <p:blipFill>
          <a:blip r:embed="rId5"/>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2947430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338835" y="4350155"/>
            <a:ext cx="9325556" cy="163433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4482381" cy="523220"/>
          </a:xfrm>
          <a:prstGeom prst="rect">
            <a:avLst/>
          </a:prstGeom>
          <a:noFill/>
        </p:spPr>
        <p:txBody>
          <a:bodyPr wrap="none" rtlCol="0">
            <a:spAutoFit/>
          </a:bodyPr>
          <a:lstStyle/>
          <a:p>
            <a:r>
              <a:rPr lang="en-NZ" sz="2800" b="1" dirty="0">
                <a:solidFill>
                  <a:srgbClr val="009BC0"/>
                </a:solidFill>
              </a:rPr>
              <a:t>Exporting – desired growth</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18</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65837" y="730732"/>
            <a:ext cx="9736465"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721772" y="4471987"/>
            <a:ext cx="1581074"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555407" y="4841319"/>
            <a:ext cx="8896450" cy="900246"/>
          </a:xfrm>
          <a:prstGeom prst="rect">
            <a:avLst/>
          </a:prstGeom>
          <a:noFill/>
        </p:spPr>
        <p:txBody>
          <a:bodyPr wrap="square" rtlCol="0">
            <a:spAutoFit/>
          </a:bodyPr>
          <a:lstStyle/>
          <a:p>
            <a:pPr marL="171450" indent="-171450">
              <a:buFont typeface="Arial" panose="020B0604020202020204" pitchFamily="34" charset="0"/>
              <a:buChar char="•"/>
            </a:pPr>
            <a:r>
              <a:rPr lang="en-NZ" sz="1050" dirty="0"/>
              <a:t>Within two years, almost half of our the industry survey respondents are intending to export their product.</a:t>
            </a:r>
          </a:p>
          <a:p>
            <a:endParaRPr lang="en-NZ" sz="1050" dirty="0"/>
          </a:p>
          <a:p>
            <a:pPr marL="171450" indent="-171450">
              <a:buFont typeface="Arial" panose="020B0604020202020204" pitchFamily="34" charset="0"/>
              <a:buChar char="•"/>
            </a:pPr>
            <a:r>
              <a:rPr lang="en-NZ" sz="1050" dirty="0"/>
              <a:t>The biggest percentage growth, by region, is Taranaki with all brewers in that region intending to export within two years.</a:t>
            </a:r>
          </a:p>
          <a:p>
            <a:pPr marL="171450" indent="-171450">
              <a:buFont typeface="Arial" panose="020B0604020202020204" pitchFamily="34" charset="0"/>
              <a:buChar char="•"/>
            </a:pPr>
            <a:endParaRPr lang="en-NZ" sz="1050" dirty="0"/>
          </a:p>
          <a:p>
            <a:pPr marL="179388" indent="-179388">
              <a:buFont typeface="Arial" panose="020B0604020202020204" pitchFamily="34" charset="0"/>
              <a:buChar char="•"/>
            </a:pPr>
            <a:r>
              <a:rPr lang="en-NZ" sz="1050" dirty="0"/>
              <a:t>Currently we have eight (of fifteen) New Zealand regions that don’t export beer. Within two years this is intended to reduce to five.</a:t>
            </a:r>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2" name="Picture 1">
            <a:extLst>
              <a:ext uri="{FF2B5EF4-FFF2-40B4-BE49-F238E27FC236}">
                <a16:creationId xmlns:a16="http://schemas.microsoft.com/office/drawing/2014/main" id="{D8A57707-4AFD-87A9-6BCB-65CBF26BD958}"/>
              </a:ext>
            </a:extLst>
          </p:cNvPr>
          <p:cNvPicPr>
            <a:picLocks noChangeAspect="1"/>
          </p:cNvPicPr>
          <p:nvPr/>
        </p:nvPicPr>
        <p:blipFill>
          <a:blip r:embed="rId3"/>
          <a:stretch>
            <a:fillRect/>
          </a:stretch>
        </p:blipFill>
        <p:spPr>
          <a:xfrm>
            <a:off x="338835" y="991314"/>
            <a:ext cx="4614164" cy="3062544"/>
          </a:xfrm>
          <a:prstGeom prst="rect">
            <a:avLst/>
          </a:prstGeom>
        </p:spPr>
      </p:pic>
      <p:pic>
        <p:nvPicPr>
          <p:cNvPr id="11" name="Picture 10">
            <a:extLst>
              <a:ext uri="{FF2B5EF4-FFF2-40B4-BE49-F238E27FC236}">
                <a16:creationId xmlns:a16="http://schemas.microsoft.com/office/drawing/2014/main" id="{247A87D7-CDEB-E413-3502-2F6E21BBCDEF}"/>
              </a:ext>
            </a:extLst>
          </p:cNvPr>
          <p:cNvPicPr>
            <a:picLocks noChangeAspect="1"/>
          </p:cNvPicPr>
          <p:nvPr/>
        </p:nvPicPr>
        <p:blipFill>
          <a:blip r:embed="rId4"/>
          <a:stretch>
            <a:fillRect/>
          </a:stretch>
        </p:blipFill>
        <p:spPr>
          <a:xfrm>
            <a:off x="5272563" y="991313"/>
            <a:ext cx="4529739" cy="3062543"/>
          </a:xfrm>
          <a:prstGeom prst="rect">
            <a:avLst/>
          </a:prstGeom>
        </p:spPr>
      </p:pic>
      <p:pic>
        <p:nvPicPr>
          <p:cNvPr id="3" name="Picture 2">
            <a:extLst>
              <a:ext uri="{FF2B5EF4-FFF2-40B4-BE49-F238E27FC236}">
                <a16:creationId xmlns:a16="http://schemas.microsoft.com/office/drawing/2014/main" id="{CAB0170F-5D32-A30F-B52E-8D424CBF41C1}"/>
              </a:ext>
            </a:extLst>
          </p:cNvPr>
          <p:cNvPicPr>
            <a:picLocks noChangeAspect="1"/>
          </p:cNvPicPr>
          <p:nvPr/>
        </p:nvPicPr>
        <p:blipFill>
          <a:blip r:embed="rId5"/>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1851443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6421026" y="1063069"/>
            <a:ext cx="3108246" cy="42944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4113562" cy="523220"/>
          </a:xfrm>
          <a:prstGeom prst="rect">
            <a:avLst/>
          </a:prstGeom>
          <a:noFill/>
        </p:spPr>
        <p:txBody>
          <a:bodyPr wrap="none" rtlCol="0">
            <a:spAutoFit/>
          </a:bodyPr>
          <a:lstStyle/>
          <a:p>
            <a:r>
              <a:rPr lang="en-NZ" sz="2800" b="1" dirty="0">
                <a:solidFill>
                  <a:srgbClr val="009BC0"/>
                </a:solidFill>
              </a:rPr>
              <a:t>Exporting growth by size</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19</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145277" y="716102"/>
            <a:ext cx="940837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6683298" y="1243695"/>
            <a:ext cx="1581074"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6683298" y="1741144"/>
            <a:ext cx="2691161" cy="2031325"/>
          </a:xfrm>
          <a:prstGeom prst="rect">
            <a:avLst/>
          </a:prstGeom>
          <a:noFill/>
        </p:spPr>
        <p:txBody>
          <a:bodyPr wrap="square" rtlCol="0">
            <a:spAutoFit/>
          </a:bodyPr>
          <a:lstStyle/>
          <a:p>
            <a:pPr marL="171450" indent="-171450">
              <a:buFont typeface="Arial" panose="020B0604020202020204" pitchFamily="34" charset="0"/>
              <a:buChar char="•"/>
            </a:pPr>
            <a:r>
              <a:rPr lang="en-NZ" sz="1050" dirty="0"/>
              <a:t>Exporting aspirations of survey respondents are high. Their view is that you don’t need to be large to grow offshore.  Even our smallest brewers intend to start exporting within the next two years.</a:t>
            </a:r>
          </a:p>
          <a:p>
            <a:endParaRPr lang="en-NZ" sz="1050" dirty="0"/>
          </a:p>
          <a:p>
            <a:pPr marL="171450" indent="-171450">
              <a:buFont typeface="Arial" panose="020B0604020202020204" pitchFamily="34" charset="0"/>
              <a:buChar char="•"/>
            </a:pPr>
            <a:r>
              <a:rPr lang="en-NZ" sz="1050" dirty="0"/>
              <a:t>A third of our mid-sized brewers (600,000 to 2,000,000 litres) are intending to start exporting in the next two years.</a:t>
            </a:r>
          </a:p>
          <a:p>
            <a:pPr marL="179388" indent="-179388">
              <a:buFont typeface="Arial" panose="020B0604020202020204" pitchFamily="34" charset="0"/>
              <a:buChar char="•"/>
            </a:pPr>
            <a:endParaRPr lang="en-NZ" sz="1050" dirty="0"/>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10" name="Picture 9">
            <a:extLst>
              <a:ext uri="{FF2B5EF4-FFF2-40B4-BE49-F238E27FC236}">
                <a16:creationId xmlns:a16="http://schemas.microsoft.com/office/drawing/2014/main" id="{F965BF79-CD65-746A-8F8B-170B6B1B1D34}"/>
              </a:ext>
            </a:extLst>
          </p:cNvPr>
          <p:cNvPicPr>
            <a:picLocks noChangeAspect="1"/>
          </p:cNvPicPr>
          <p:nvPr/>
        </p:nvPicPr>
        <p:blipFill>
          <a:blip r:embed="rId3"/>
          <a:stretch>
            <a:fillRect/>
          </a:stretch>
        </p:blipFill>
        <p:spPr>
          <a:xfrm>
            <a:off x="263885" y="1063069"/>
            <a:ext cx="6002327" cy="4294454"/>
          </a:xfrm>
          <a:prstGeom prst="rect">
            <a:avLst/>
          </a:prstGeom>
        </p:spPr>
      </p:pic>
      <p:pic>
        <p:nvPicPr>
          <p:cNvPr id="2" name="Picture 1">
            <a:extLst>
              <a:ext uri="{FF2B5EF4-FFF2-40B4-BE49-F238E27FC236}">
                <a16:creationId xmlns:a16="http://schemas.microsoft.com/office/drawing/2014/main" id="{5F1DDC8B-5C90-3BA4-D703-84CF159C30D4}"/>
              </a:ext>
            </a:extLst>
          </p:cNvPr>
          <p:cNvPicPr>
            <a:picLocks noChangeAspect="1"/>
          </p:cNvPicPr>
          <p:nvPr/>
        </p:nvPicPr>
        <p:blipFill>
          <a:blip r:embed="rId4"/>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3685627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1855D8F-5DC2-D60D-25F7-7EF0C76CD878}"/>
              </a:ext>
            </a:extLst>
          </p:cNvPr>
          <p:cNvPicPr>
            <a:picLocks noChangeAspect="1"/>
          </p:cNvPicPr>
          <p:nvPr/>
        </p:nvPicPr>
        <p:blipFill>
          <a:blip r:embed="rId2">
            <a:extLst>
              <a:ext uri="{28A0092B-C50C-407E-A947-70E740481C1C}">
                <a14:useLocalDpi xmlns:a14="http://schemas.microsoft.com/office/drawing/2010/main" val="0"/>
              </a:ext>
            </a:extLst>
          </a:blip>
          <a:srcRect l="11813" r="11813"/>
          <a:stretch/>
        </p:blipFill>
        <p:spPr>
          <a:xfrm>
            <a:off x="0" y="0"/>
            <a:ext cx="8293758" cy="6857990"/>
          </a:xfrm>
          <a:prstGeom prst="rect">
            <a:avLst/>
          </a:prstGeom>
        </p:spPr>
      </p:pic>
      <p:sp>
        <p:nvSpPr>
          <p:cNvPr id="2068" name="Rectangle 206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64077" y="0"/>
            <a:ext cx="574192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2F09D5A-72D4-2A98-0239-0872E204630F}"/>
              </a:ext>
            </a:extLst>
          </p:cNvPr>
          <p:cNvSpPr txBox="1"/>
          <p:nvPr/>
        </p:nvSpPr>
        <p:spPr>
          <a:xfrm>
            <a:off x="6447514" y="743447"/>
            <a:ext cx="3229886" cy="3692028"/>
          </a:xfrm>
          <a:prstGeom prst="rect">
            <a:avLst/>
          </a:prstGeom>
          <a:noFill/>
        </p:spPr>
        <p:txBody>
          <a:bodyPr vert="horz" lIns="91440" tIns="45720" rIns="91440" bIns="45720" rtlCol="0" anchor="b">
            <a:normAutofit/>
          </a:bodyPr>
          <a:lstStyle/>
          <a:p>
            <a:pPr defTabSz="914400">
              <a:lnSpc>
                <a:spcPct val="90000"/>
              </a:lnSpc>
              <a:spcBef>
                <a:spcPct val="0"/>
              </a:spcBef>
              <a:spcAft>
                <a:spcPts val="600"/>
              </a:spcAft>
            </a:pPr>
            <a:r>
              <a:rPr lang="en-US" sz="4300" b="1" dirty="0">
                <a:solidFill>
                  <a:schemeClr val="accent1"/>
                </a:solidFill>
                <a:latin typeface="+mj-lt"/>
                <a:ea typeface="+mj-ea"/>
                <a:cs typeface="+mj-cs"/>
              </a:rPr>
              <a:t>SECTION</a:t>
            </a:r>
            <a:r>
              <a:rPr lang="en-US" sz="4700" b="1" dirty="0">
                <a:solidFill>
                  <a:schemeClr val="accent1"/>
                </a:solidFill>
                <a:latin typeface="+mj-lt"/>
                <a:ea typeface="+mj-ea"/>
                <a:cs typeface="+mj-cs"/>
              </a:rPr>
              <a:t> 1</a:t>
            </a:r>
          </a:p>
          <a:p>
            <a:pPr defTabSz="914400">
              <a:lnSpc>
                <a:spcPct val="90000"/>
              </a:lnSpc>
              <a:spcBef>
                <a:spcPct val="0"/>
              </a:spcBef>
              <a:spcAft>
                <a:spcPts val="600"/>
              </a:spcAft>
            </a:pPr>
            <a:r>
              <a:rPr lang="en-US" sz="4700" b="1" dirty="0">
                <a:solidFill>
                  <a:schemeClr val="accent1"/>
                </a:solidFill>
                <a:latin typeface="+mj-lt"/>
                <a:ea typeface="+mj-ea"/>
                <a:cs typeface="+mj-cs"/>
              </a:rPr>
              <a:t>ECONOMIC ANALYSIS</a:t>
            </a:r>
            <a:endParaRPr lang="en-US" sz="4700" dirty="0">
              <a:solidFill>
                <a:schemeClr val="accent1"/>
              </a:solidFill>
              <a:latin typeface="+mj-lt"/>
              <a:ea typeface="+mj-ea"/>
              <a:cs typeface="+mj-cs"/>
            </a:endParaRPr>
          </a:p>
        </p:txBody>
      </p:sp>
      <p:pic>
        <p:nvPicPr>
          <p:cNvPr id="4" name="Picture 3" descr="A close-up of a logo&#10;&#10;Description automatically generated">
            <a:extLst>
              <a:ext uri="{FF2B5EF4-FFF2-40B4-BE49-F238E27FC236}">
                <a16:creationId xmlns:a16="http://schemas.microsoft.com/office/drawing/2014/main" id="{9548B2EF-08E7-14EE-B670-07FC928B985C}"/>
              </a:ext>
            </a:extLst>
          </p:cNvPr>
          <p:cNvPicPr>
            <a:picLocks noChangeAspect="1"/>
          </p:cNvPicPr>
          <p:nvPr/>
        </p:nvPicPr>
        <p:blipFill>
          <a:blip r:embed="rId3"/>
          <a:stretch>
            <a:fillRect/>
          </a:stretch>
        </p:blipFill>
        <p:spPr>
          <a:xfrm>
            <a:off x="8102560" y="232546"/>
            <a:ext cx="1576077" cy="704205"/>
          </a:xfrm>
          <a:prstGeom prst="rect">
            <a:avLst/>
          </a:prstGeom>
        </p:spPr>
      </p:pic>
      <p:pic>
        <p:nvPicPr>
          <p:cNvPr id="3" name="Picture 2">
            <a:extLst>
              <a:ext uri="{FF2B5EF4-FFF2-40B4-BE49-F238E27FC236}">
                <a16:creationId xmlns:a16="http://schemas.microsoft.com/office/drawing/2014/main" id="{1E3D6E3A-42AC-D40C-69D2-BB2D9CED095C}"/>
              </a:ext>
            </a:extLst>
          </p:cNvPr>
          <p:cNvPicPr>
            <a:picLocks noChangeAspect="1"/>
          </p:cNvPicPr>
          <p:nvPr/>
        </p:nvPicPr>
        <p:blipFill>
          <a:blip r:embed="rId4"/>
          <a:stretch>
            <a:fillRect/>
          </a:stretch>
        </p:blipFill>
        <p:spPr>
          <a:xfrm>
            <a:off x="7036920" y="79893"/>
            <a:ext cx="1025537" cy="1009513"/>
          </a:xfrm>
          <a:prstGeom prst="rect">
            <a:avLst/>
          </a:prstGeom>
        </p:spPr>
      </p:pic>
    </p:spTree>
    <p:extLst>
      <p:ext uri="{BB962C8B-B14F-4D97-AF65-F5344CB8AC3E}">
        <p14:creationId xmlns:p14="http://schemas.microsoft.com/office/powerpoint/2010/main" val="3563617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6519746" y="1055649"/>
            <a:ext cx="3138658" cy="43341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3551357" cy="523220"/>
          </a:xfrm>
          <a:prstGeom prst="rect">
            <a:avLst/>
          </a:prstGeom>
          <a:noFill/>
        </p:spPr>
        <p:txBody>
          <a:bodyPr wrap="none" rtlCol="0">
            <a:spAutoFit/>
          </a:bodyPr>
          <a:lstStyle/>
          <a:p>
            <a:r>
              <a:rPr lang="en-NZ" sz="2800" b="1" dirty="0">
                <a:solidFill>
                  <a:srgbClr val="009BC0"/>
                </a:solidFill>
              </a:rPr>
              <a:t>Beer – terms of trade</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20</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47597" y="729944"/>
            <a:ext cx="9394517"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6862782" y="1344937"/>
            <a:ext cx="1181670" cy="369332"/>
          </a:xfrm>
          <a:prstGeom prst="rect">
            <a:avLst/>
          </a:prstGeom>
          <a:noFill/>
        </p:spPr>
        <p:txBody>
          <a:bodyPr wrap="none" rtlCol="0">
            <a:spAutoFit/>
          </a:bodyPr>
          <a:lstStyle/>
          <a:p>
            <a:r>
              <a:rPr lang="en-NZ" dirty="0">
                <a:solidFill>
                  <a:srgbClr val="009BC0"/>
                </a:solidFill>
              </a:rPr>
              <a:t>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6720450" y="1812098"/>
            <a:ext cx="2953182" cy="1223412"/>
          </a:xfrm>
          <a:prstGeom prst="rect">
            <a:avLst/>
          </a:prstGeom>
          <a:noFill/>
        </p:spPr>
        <p:txBody>
          <a:bodyPr wrap="square" rtlCol="0">
            <a:spAutoFit/>
          </a:bodyPr>
          <a:lstStyle/>
          <a:p>
            <a:pPr marL="171450" indent="-171450">
              <a:buFont typeface="Arial" panose="020B0604020202020204" pitchFamily="34" charset="0"/>
              <a:buChar char="•"/>
            </a:pPr>
            <a:r>
              <a:rPr lang="en-NZ" sz="1050" dirty="0"/>
              <a:t>A COVID export dip, consistent with a number of industries, but this is turning.</a:t>
            </a:r>
          </a:p>
          <a:p>
            <a:endParaRPr lang="en-NZ" sz="1050" dirty="0"/>
          </a:p>
          <a:p>
            <a:pPr marL="171450" indent="-171450">
              <a:buFont typeface="Arial" panose="020B0604020202020204" pitchFamily="34" charset="0"/>
              <a:buChar char="•"/>
            </a:pPr>
            <a:r>
              <a:rPr lang="en-NZ" sz="1050" dirty="0"/>
              <a:t>With 16% of our brewers intending to start exporting in the next two years, this trend is expected to climb.</a:t>
            </a:r>
          </a:p>
          <a:p>
            <a:pPr marL="179388" indent="-179388">
              <a:buFont typeface="Arial" panose="020B0604020202020204" pitchFamily="34" charset="0"/>
              <a:buChar char="•"/>
            </a:pPr>
            <a:endParaRPr lang="en-NZ" sz="1050" dirty="0"/>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2" name="Picture 1">
            <a:extLst>
              <a:ext uri="{FF2B5EF4-FFF2-40B4-BE49-F238E27FC236}">
                <a16:creationId xmlns:a16="http://schemas.microsoft.com/office/drawing/2014/main" id="{EBE54D28-2C1C-C813-F417-4CCABA9539CE}"/>
              </a:ext>
            </a:extLst>
          </p:cNvPr>
          <p:cNvPicPr>
            <a:picLocks noChangeAspect="1"/>
          </p:cNvPicPr>
          <p:nvPr/>
        </p:nvPicPr>
        <p:blipFill>
          <a:blip r:embed="rId3"/>
          <a:stretch>
            <a:fillRect/>
          </a:stretch>
        </p:blipFill>
        <p:spPr>
          <a:xfrm>
            <a:off x="247597" y="1118020"/>
            <a:ext cx="6105606" cy="4271736"/>
          </a:xfrm>
          <a:prstGeom prst="rect">
            <a:avLst/>
          </a:prstGeom>
        </p:spPr>
      </p:pic>
      <p:pic>
        <p:nvPicPr>
          <p:cNvPr id="3" name="Picture 2">
            <a:extLst>
              <a:ext uri="{FF2B5EF4-FFF2-40B4-BE49-F238E27FC236}">
                <a16:creationId xmlns:a16="http://schemas.microsoft.com/office/drawing/2014/main" id="{F77EC8A5-0364-6F56-DB4F-5750862CEEA6}"/>
              </a:ext>
            </a:extLst>
          </p:cNvPr>
          <p:cNvPicPr>
            <a:picLocks noChangeAspect="1"/>
          </p:cNvPicPr>
          <p:nvPr/>
        </p:nvPicPr>
        <p:blipFill>
          <a:blip r:embed="rId4"/>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1180278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271395" y="4154489"/>
            <a:ext cx="9363209" cy="17850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4687694" cy="523220"/>
          </a:xfrm>
          <a:prstGeom prst="rect">
            <a:avLst/>
          </a:prstGeom>
          <a:noFill/>
        </p:spPr>
        <p:txBody>
          <a:bodyPr wrap="none" rtlCol="0">
            <a:spAutoFit/>
          </a:bodyPr>
          <a:lstStyle/>
          <a:p>
            <a:r>
              <a:rPr lang="en-NZ" sz="2800" b="1" dirty="0">
                <a:solidFill>
                  <a:srgbClr val="009BC0"/>
                </a:solidFill>
              </a:rPr>
              <a:t>Who do we trade beer with?</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21</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65837" y="730732"/>
            <a:ext cx="9736465"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724879" y="4301790"/>
            <a:ext cx="1581074"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555407" y="4736440"/>
            <a:ext cx="8742416" cy="1061829"/>
          </a:xfrm>
          <a:prstGeom prst="rect">
            <a:avLst/>
          </a:prstGeom>
          <a:noFill/>
        </p:spPr>
        <p:txBody>
          <a:bodyPr wrap="square" rtlCol="0">
            <a:spAutoFit/>
          </a:bodyPr>
          <a:lstStyle/>
          <a:p>
            <a:pPr marL="171450" indent="-171450">
              <a:buFont typeface="Arial" panose="020B0604020202020204" pitchFamily="34" charset="0"/>
              <a:buChar char="•"/>
            </a:pPr>
            <a:r>
              <a:rPr lang="en-NZ" sz="1050" dirty="0"/>
              <a:t>Australians drink 70% of our beer exports.</a:t>
            </a:r>
          </a:p>
          <a:p>
            <a:endParaRPr lang="en-NZ" sz="1050" dirty="0"/>
          </a:p>
          <a:p>
            <a:pPr marL="171450" indent="-171450">
              <a:buFont typeface="Arial" panose="020B0604020202020204" pitchFamily="34" charset="0"/>
              <a:buChar char="•"/>
            </a:pPr>
            <a:r>
              <a:rPr lang="en-NZ" sz="1050" dirty="0"/>
              <a:t>Close location matters (beer doesn’t travel well) so our top ten exports are all in the APEC region. </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We found no distinguishable demographics between those that export to Australia vs those that export to any other country.</a:t>
            </a:r>
          </a:p>
          <a:p>
            <a:endParaRPr lang="en-NZ" sz="1050" dirty="0"/>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3" name="Picture 2">
            <a:extLst>
              <a:ext uri="{FF2B5EF4-FFF2-40B4-BE49-F238E27FC236}">
                <a16:creationId xmlns:a16="http://schemas.microsoft.com/office/drawing/2014/main" id="{5B1957C8-FBA3-F197-2D29-8B20133F77E7}"/>
              </a:ext>
            </a:extLst>
          </p:cNvPr>
          <p:cNvPicPr>
            <a:picLocks noChangeAspect="1"/>
          </p:cNvPicPr>
          <p:nvPr/>
        </p:nvPicPr>
        <p:blipFill>
          <a:blip r:embed="rId3"/>
          <a:stretch>
            <a:fillRect/>
          </a:stretch>
        </p:blipFill>
        <p:spPr>
          <a:xfrm>
            <a:off x="395732" y="991313"/>
            <a:ext cx="4392168" cy="3068544"/>
          </a:xfrm>
          <a:prstGeom prst="rect">
            <a:avLst/>
          </a:prstGeom>
        </p:spPr>
      </p:pic>
      <p:pic>
        <p:nvPicPr>
          <p:cNvPr id="8" name="Picture 7">
            <a:extLst>
              <a:ext uri="{FF2B5EF4-FFF2-40B4-BE49-F238E27FC236}">
                <a16:creationId xmlns:a16="http://schemas.microsoft.com/office/drawing/2014/main" id="{C8D151B5-C320-2B55-91BE-E59BEC17BE73}"/>
              </a:ext>
            </a:extLst>
          </p:cNvPr>
          <p:cNvPicPr>
            <a:picLocks noChangeAspect="1"/>
          </p:cNvPicPr>
          <p:nvPr/>
        </p:nvPicPr>
        <p:blipFill>
          <a:blip r:embed="rId4"/>
          <a:stretch>
            <a:fillRect/>
          </a:stretch>
        </p:blipFill>
        <p:spPr>
          <a:xfrm>
            <a:off x="5319426" y="990265"/>
            <a:ext cx="4392168" cy="3069592"/>
          </a:xfrm>
          <a:prstGeom prst="rect">
            <a:avLst/>
          </a:prstGeom>
        </p:spPr>
      </p:pic>
      <p:pic>
        <p:nvPicPr>
          <p:cNvPr id="2" name="Picture 1">
            <a:extLst>
              <a:ext uri="{FF2B5EF4-FFF2-40B4-BE49-F238E27FC236}">
                <a16:creationId xmlns:a16="http://schemas.microsoft.com/office/drawing/2014/main" id="{5E288D99-5564-463B-833E-42029982435E}"/>
              </a:ext>
            </a:extLst>
          </p:cNvPr>
          <p:cNvPicPr>
            <a:picLocks noChangeAspect="1"/>
          </p:cNvPicPr>
          <p:nvPr/>
        </p:nvPicPr>
        <p:blipFill>
          <a:blip r:embed="rId5"/>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3367722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8B10A7-A60A-22E5-5DE4-42310BF2F411}"/>
              </a:ext>
            </a:extLst>
          </p:cNvPr>
          <p:cNvPicPr>
            <a:picLocks noChangeAspect="1"/>
          </p:cNvPicPr>
          <p:nvPr/>
        </p:nvPicPr>
        <p:blipFill>
          <a:blip r:embed="rId2">
            <a:extLst>
              <a:ext uri="{28A0092B-C50C-407E-A947-70E740481C1C}">
                <a14:useLocalDpi xmlns:a14="http://schemas.microsoft.com/office/drawing/2010/main" val="0"/>
              </a:ext>
            </a:extLst>
          </a:blip>
          <a:srcRect t="33979" r="5897" b="34543"/>
          <a:stretch/>
        </p:blipFill>
        <p:spPr>
          <a:xfrm>
            <a:off x="1804072" y="0"/>
            <a:ext cx="8139906" cy="6812280"/>
          </a:xfrm>
          <a:prstGeom prst="rect">
            <a:avLst/>
          </a:prstGeom>
        </p:spPr>
      </p:pic>
      <p:sp>
        <p:nvSpPr>
          <p:cNvPr id="2068" name="Rectangle 206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927238"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2F09D5A-72D4-2A98-0239-0872E204630F}"/>
              </a:ext>
            </a:extLst>
          </p:cNvPr>
          <p:cNvSpPr txBox="1"/>
          <p:nvPr/>
        </p:nvSpPr>
        <p:spPr>
          <a:xfrm>
            <a:off x="388359" y="1122363"/>
            <a:ext cx="326898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300" b="1" dirty="0">
                <a:solidFill>
                  <a:schemeClr val="accent1"/>
                </a:solidFill>
                <a:latin typeface="+mj-lt"/>
                <a:ea typeface="+mj-ea"/>
                <a:cs typeface="+mj-cs"/>
              </a:rPr>
              <a:t>SECTION 2</a:t>
            </a:r>
          </a:p>
          <a:p>
            <a:pPr defTabSz="914400">
              <a:lnSpc>
                <a:spcPct val="90000"/>
              </a:lnSpc>
              <a:spcBef>
                <a:spcPct val="0"/>
              </a:spcBef>
              <a:spcAft>
                <a:spcPts val="600"/>
              </a:spcAft>
            </a:pPr>
            <a:r>
              <a:rPr lang="en-US" sz="4300" b="1" dirty="0">
                <a:solidFill>
                  <a:schemeClr val="accent1"/>
                </a:solidFill>
                <a:latin typeface="+mj-lt"/>
                <a:ea typeface="+mj-ea"/>
                <a:cs typeface="+mj-cs"/>
              </a:rPr>
              <a:t>TOURISM</a:t>
            </a:r>
            <a:endParaRPr lang="en-US" sz="4300" dirty="0">
              <a:solidFill>
                <a:schemeClr val="accent1"/>
              </a:solidFill>
              <a:latin typeface="+mj-lt"/>
              <a:ea typeface="+mj-ea"/>
              <a:cs typeface="+mj-cs"/>
            </a:endParaRPr>
          </a:p>
        </p:txBody>
      </p:sp>
      <p:sp>
        <p:nvSpPr>
          <p:cNvPr id="2070" name="Rectangle 206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720" y="412799"/>
            <a:ext cx="146304" cy="572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72" name="Rectangle 207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36" y="4546920"/>
            <a:ext cx="323183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up of a logo&#10;&#10;Description automatically generated">
            <a:extLst>
              <a:ext uri="{FF2B5EF4-FFF2-40B4-BE49-F238E27FC236}">
                <a16:creationId xmlns:a16="http://schemas.microsoft.com/office/drawing/2014/main" id="{9548B2EF-08E7-14EE-B670-07FC928B985C}"/>
              </a:ext>
            </a:extLst>
          </p:cNvPr>
          <p:cNvPicPr>
            <a:picLocks noChangeAspect="1"/>
          </p:cNvPicPr>
          <p:nvPr/>
        </p:nvPicPr>
        <p:blipFill>
          <a:blip r:embed="rId3"/>
          <a:stretch>
            <a:fillRect/>
          </a:stretch>
        </p:blipFill>
        <p:spPr>
          <a:xfrm>
            <a:off x="342174" y="252522"/>
            <a:ext cx="1343212" cy="600159"/>
          </a:xfrm>
          <a:prstGeom prst="rect">
            <a:avLst/>
          </a:prstGeom>
        </p:spPr>
      </p:pic>
      <p:pic>
        <p:nvPicPr>
          <p:cNvPr id="5" name="Picture 4">
            <a:extLst>
              <a:ext uri="{FF2B5EF4-FFF2-40B4-BE49-F238E27FC236}">
                <a16:creationId xmlns:a16="http://schemas.microsoft.com/office/drawing/2014/main" id="{95147464-9DE6-35F5-3296-C0C0CB660183}"/>
              </a:ext>
            </a:extLst>
          </p:cNvPr>
          <p:cNvPicPr>
            <a:picLocks noChangeAspect="1"/>
          </p:cNvPicPr>
          <p:nvPr/>
        </p:nvPicPr>
        <p:blipFill>
          <a:blip r:embed="rId4"/>
          <a:stretch>
            <a:fillRect/>
          </a:stretch>
        </p:blipFill>
        <p:spPr>
          <a:xfrm>
            <a:off x="1761341" y="194078"/>
            <a:ext cx="1025537" cy="1009513"/>
          </a:xfrm>
          <a:prstGeom prst="rect">
            <a:avLst/>
          </a:prstGeom>
        </p:spPr>
      </p:pic>
    </p:spTree>
    <p:extLst>
      <p:ext uri="{BB962C8B-B14F-4D97-AF65-F5344CB8AC3E}">
        <p14:creationId xmlns:p14="http://schemas.microsoft.com/office/powerpoint/2010/main" val="347199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6755853" y="1077589"/>
            <a:ext cx="2918584" cy="44765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7372083" cy="523220"/>
          </a:xfrm>
          <a:prstGeom prst="rect">
            <a:avLst/>
          </a:prstGeom>
          <a:noFill/>
        </p:spPr>
        <p:txBody>
          <a:bodyPr wrap="none" rtlCol="0">
            <a:spAutoFit/>
          </a:bodyPr>
          <a:lstStyle/>
          <a:p>
            <a:r>
              <a:rPr lang="en-NZ" sz="2800" b="1" dirty="0">
                <a:solidFill>
                  <a:srgbClr val="009BC0"/>
                </a:solidFill>
              </a:rPr>
              <a:t>Breweries engaging in tourism opportunities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23</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39484" y="708258"/>
            <a:ext cx="9427032"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7091271" y="1457326"/>
            <a:ext cx="1581074"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6925647" y="1915811"/>
            <a:ext cx="2497753" cy="1869743"/>
          </a:xfrm>
          <a:prstGeom prst="rect">
            <a:avLst/>
          </a:prstGeom>
          <a:noFill/>
        </p:spPr>
        <p:txBody>
          <a:bodyPr wrap="square" rtlCol="0">
            <a:spAutoFit/>
          </a:bodyPr>
          <a:lstStyle/>
          <a:p>
            <a:pPr marL="171450" indent="-171450">
              <a:buFont typeface="Arial" panose="020B0604020202020204" pitchFamily="34" charset="0"/>
              <a:buChar char="•"/>
            </a:pPr>
            <a:r>
              <a:rPr lang="en-NZ" sz="1050" dirty="0"/>
              <a:t>Over 60% of our breweries are engaging in tourism opportunities in their local area. </a:t>
            </a:r>
          </a:p>
          <a:p>
            <a:endParaRPr lang="en-NZ" sz="1050" dirty="0"/>
          </a:p>
          <a:p>
            <a:pPr marL="171450" indent="-171450">
              <a:buFont typeface="Arial" panose="020B0604020202020204" pitchFamily="34" charset="0"/>
              <a:buChar char="•"/>
            </a:pPr>
            <a:r>
              <a:rPr lang="en-NZ" sz="1050" dirty="0"/>
              <a:t>Our very small brewers (less than 50,000 litres) have the smallest proportion who engage in tourism. But, impressively, despite their size, about 50% of them still engage in tourism opportunities.</a:t>
            </a:r>
          </a:p>
          <a:p>
            <a:endParaRPr lang="en-NZ" sz="1050" dirty="0"/>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10" name="Picture 9">
            <a:extLst>
              <a:ext uri="{FF2B5EF4-FFF2-40B4-BE49-F238E27FC236}">
                <a16:creationId xmlns:a16="http://schemas.microsoft.com/office/drawing/2014/main" id="{B86281B9-C49B-B30E-7A8B-C1E4F3DD81CE}"/>
              </a:ext>
            </a:extLst>
          </p:cNvPr>
          <p:cNvPicPr>
            <a:picLocks noChangeAspect="1"/>
          </p:cNvPicPr>
          <p:nvPr/>
        </p:nvPicPr>
        <p:blipFill>
          <a:blip r:embed="rId3"/>
          <a:stretch>
            <a:fillRect/>
          </a:stretch>
        </p:blipFill>
        <p:spPr>
          <a:xfrm>
            <a:off x="328764" y="1077589"/>
            <a:ext cx="6100521" cy="4476533"/>
          </a:xfrm>
          <a:prstGeom prst="rect">
            <a:avLst/>
          </a:prstGeom>
        </p:spPr>
      </p:pic>
      <p:pic>
        <p:nvPicPr>
          <p:cNvPr id="2" name="Picture 1">
            <a:extLst>
              <a:ext uri="{FF2B5EF4-FFF2-40B4-BE49-F238E27FC236}">
                <a16:creationId xmlns:a16="http://schemas.microsoft.com/office/drawing/2014/main" id="{74856245-DD68-4E69-9EA9-324C68822079}"/>
              </a:ext>
            </a:extLst>
          </p:cNvPr>
          <p:cNvPicPr>
            <a:picLocks noChangeAspect="1"/>
          </p:cNvPicPr>
          <p:nvPr/>
        </p:nvPicPr>
        <p:blipFill>
          <a:blip r:embed="rId4"/>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2622685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6612465" y="1162431"/>
            <a:ext cx="3023801" cy="45271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4815614" cy="523220"/>
          </a:xfrm>
          <a:prstGeom prst="rect">
            <a:avLst/>
          </a:prstGeom>
          <a:noFill/>
        </p:spPr>
        <p:txBody>
          <a:bodyPr wrap="none" rtlCol="0">
            <a:spAutoFit/>
          </a:bodyPr>
          <a:lstStyle/>
          <a:p>
            <a:r>
              <a:rPr lang="en-NZ" sz="2800" b="1" dirty="0">
                <a:solidFill>
                  <a:srgbClr val="009BC0"/>
                </a:solidFill>
              </a:rPr>
              <a:t>Breweries offering taprooms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24</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490989"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7101503" y="1359262"/>
            <a:ext cx="1581074"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6911494" y="1925425"/>
            <a:ext cx="2425742" cy="3000821"/>
          </a:xfrm>
          <a:prstGeom prst="rect">
            <a:avLst/>
          </a:prstGeom>
          <a:noFill/>
        </p:spPr>
        <p:txBody>
          <a:bodyPr wrap="square" rtlCol="0">
            <a:spAutoFit/>
          </a:bodyPr>
          <a:lstStyle/>
          <a:p>
            <a:pPr marL="171450" indent="-171450">
              <a:buFont typeface="Arial" panose="020B0604020202020204" pitchFamily="34" charset="0"/>
              <a:buChar char="•"/>
            </a:pPr>
            <a:r>
              <a:rPr lang="en-NZ" sz="1050" dirty="0"/>
              <a:t>Brewery taprooms provide a point of interest for tourists to visit as they move throughout our regions.  As well as providing a useful point-of-sale for the brewer, they provide tourists a unique experience. </a:t>
            </a:r>
          </a:p>
          <a:p>
            <a:endParaRPr lang="en-NZ" sz="1050" dirty="0"/>
          </a:p>
          <a:p>
            <a:pPr marL="171450" indent="-171450">
              <a:buFont typeface="Arial" panose="020B0604020202020204" pitchFamily="34" charset="0"/>
              <a:buChar char="•"/>
            </a:pPr>
            <a:r>
              <a:rPr lang="en-NZ" sz="1050" dirty="0"/>
              <a:t>Almost 80% of Brewers Guild industry survey recipients offer taprooms.</a:t>
            </a:r>
          </a:p>
          <a:p>
            <a:pPr marL="171450" indent="-171450">
              <a:buFont typeface="Arial" panose="020B0604020202020204" pitchFamily="34" charset="0"/>
              <a:buChar char="•"/>
            </a:pPr>
            <a:endParaRPr lang="en-NZ" sz="1050" dirty="0"/>
          </a:p>
          <a:p>
            <a:pPr marL="179388" indent="-179388">
              <a:buFont typeface="Arial" panose="020B0604020202020204" pitchFamily="34" charset="0"/>
              <a:buChar char="•"/>
            </a:pPr>
            <a:r>
              <a:rPr lang="en-NZ" sz="1050" dirty="0"/>
              <a:t>Not unexpectedly, the production level with the smallest proportion of taprooms are our smallest breweries (less than 50,000 litres). That said, two-thirds of these breweries are still offering a taproom.</a:t>
            </a:r>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3" name="Picture 2">
            <a:extLst>
              <a:ext uri="{FF2B5EF4-FFF2-40B4-BE49-F238E27FC236}">
                <a16:creationId xmlns:a16="http://schemas.microsoft.com/office/drawing/2014/main" id="{EDA7CAD0-75EF-E38A-BE03-012591FE5BC5}"/>
              </a:ext>
            </a:extLst>
          </p:cNvPr>
          <p:cNvPicPr>
            <a:picLocks noChangeAspect="1"/>
          </p:cNvPicPr>
          <p:nvPr/>
        </p:nvPicPr>
        <p:blipFill>
          <a:blip r:embed="rId3"/>
          <a:stretch>
            <a:fillRect/>
          </a:stretch>
        </p:blipFill>
        <p:spPr>
          <a:xfrm>
            <a:off x="1111692" y="6267450"/>
            <a:ext cx="599924" cy="590550"/>
          </a:xfrm>
          <a:prstGeom prst="rect">
            <a:avLst/>
          </a:prstGeom>
        </p:spPr>
      </p:pic>
      <p:pic>
        <p:nvPicPr>
          <p:cNvPr id="5" name="Picture 4" descr="A bar graph with numbers and text&#10;&#10;AI-generated content may be incorrect.">
            <a:extLst>
              <a:ext uri="{FF2B5EF4-FFF2-40B4-BE49-F238E27FC236}">
                <a16:creationId xmlns:a16="http://schemas.microsoft.com/office/drawing/2014/main" id="{397AE4FB-CBC0-89F5-96C4-D40AEB9DDA43}"/>
              </a:ext>
            </a:extLst>
          </p:cNvPr>
          <p:cNvPicPr>
            <a:picLocks noChangeAspect="1"/>
          </p:cNvPicPr>
          <p:nvPr/>
        </p:nvPicPr>
        <p:blipFill>
          <a:blip r:embed="rId4"/>
          <a:stretch>
            <a:fillRect/>
          </a:stretch>
        </p:blipFill>
        <p:spPr>
          <a:xfrm>
            <a:off x="263885" y="1162427"/>
            <a:ext cx="6191813" cy="4527170"/>
          </a:xfrm>
          <a:prstGeom prst="rect">
            <a:avLst/>
          </a:prstGeom>
        </p:spPr>
      </p:pic>
    </p:spTree>
    <p:extLst>
      <p:ext uri="{BB962C8B-B14F-4D97-AF65-F5344CB8AC3E}">
        <p14:creationId xmlns:p14="http://schemas.microsoft.com/office/powerpoint/2010/main" val="2950796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6417733" y="1143004"/>
            <a:ext cx="3163888" cy="47595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4591000" cy="523220"/>
          </a:xfrm>
          <a:prstGeom prst="rect">
            <a:avLst/>
          </a:prstGeom>
          <a:noFill/>
        </p:spPr>
        <p:txBody>
          <a:bodyPr wrap="none" rtlCol="0">
            <a:spAutoFit/>
          </a:bodyPr>
          <a:lstStyle/>
          <a:p>
            <a:r>
              <a:rPr lang="en-NZ" sz="2800" b="1" dirty="0">
                <a:solidFill>
                  <a:srgbClr val="009BC0"/>
                </a:solidFill>
              </a:rPr>
              <a:t>Brewery taproom locations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25</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283918"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6686635" y="1333819"/>
            <a:ext cx="1581074"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6564925" y="1893966"/>
            <a:ext cx="2988726" cy="1061829"/>
          </a:xfrm>
          <a:prstGeom prst="rect">
            <a:avLst/>
          </a:prstGeom>
          <a:noFill/>
        </p:spPr>
        <p:txBody>
          <a:bodyPr wrap="square" rtlCol="0">
            <a:spAutoFit/>
          </a:bodyPr>
          <a:lstStyle/>
          <a:p>
            <a:pPr marL="171450" indent="-171450">
              <a:buFont typeface="Arial" panose="020B0604020202020204" pitchFamily="34" charset="0"/>
              <a:buChar char="•"/>
            </a:pPr>
            <a:r>
              <a:rPr lang="en-NZ" sz="1050" dirty="0"/>
              <a:t>Good distribution of taprooms across New Zealand.</a:t>
            </a:r>
            <a:br>
              <a:rPr lang="en-NZ" sz="1050" dirty="0"/>
            </a:br>
            <a:endParaRPr lang="en-NZ" sz="1050" dirty="0"/>
          </a:p>
          <a:p>
            <a:pPr marL="171450" indent="-171450">
              <a:buFont typeface="Arial" panose="020B0604020202020204" pitchFamily="34" charset="0"/>
              <a:buChar char="•"/>
            </a:pPr>
            <a:r>
              <a:rPr lang="en-NZ" sz="1050" dirty="0"/>
              <a:t>Every region in New Zealand has taproom representation.</a:t>
            </a:r>
          </a:p>
          <a:p>
            <a:endParaRPr lang="en-NZ" sz="1050" dirty="0"/>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2" name="Picture 1">
            <a:extLst>
              <a:ext uri="{FF2B5EF4-FFF2-40B4-BE49-F238E27FC236}">
                <a16:creationId xmlns:a16="http://schemas.microsoft.com/office/drawing/2014/main" id="{8BA4871A-8CB8-6010-F70A-9D184284F28B}"/>
              </a:ext>
            </a:extLst>
          </p:cNvPr>
          <p:cNvPicPr>
            <a:picLocks noChangeAspect="1"/>
          </p:cNvPicPr>
          <p:nvPr/>
        </p:nvPicPr>
        <p:blipFill>
          <a:blip r:embed="rId3"/>
          <a:stretch>
            <a:fillRect/>
          </a:stretch>
        </p:blipFill>
        <p:spPr>
          <a:xfrm>
            <a:off x="1111692" y="6267450"/>
            <a:ext cx="599924" cy="590550"/>
          </a:xfrm>
          <a:prstGeom prst="rect">
            <a:avLst/>
          </a:prstGeom>
        </p:spPr>
      </p:pic>
      <p:pic>
        <p:nvPicPr>
          <p:cNvPr id="5" name="Picture 4" descr="A bar graph with orange and blue bars&#10;&#10;AI-generated content may be incorrect.">
            <a:extLst>
              <a:ext uri="{FF2B5EF4-FFF2-40B4-BE49-F238E27FC236}">
                <a16:creationId xmlns:a16="http://schemas.microsoft.com/office/drawing/2014/main" id="{58676D2D-1057-D2B1-E171-889F39BA13FB}"/>
              </a:ext>
            </a:extLst>
          </p:cNvPr>
          <p:cNvPicPr>
            <a:picLocks noChangeAspect="1"/>
          </p:cNvPicPr>
          <p:nvPr/>
        </p:nvPicPr>
        <p:blipFill>
          <a:blip r:embed="rId4"/>
          <a:stretch>
            <a:fillRect/>
          </a:stretch>
        </p:blipFill>
        <p:spPr>
          <a:xfrm>
            <a:off x="180897" y="1179597"/>
            <a:ext cx="5740401" cy="4722985"/>
          </a:xfrm>
          <a:prstGeom prst="rect">
            <a:avLst/>
          </a:prstGeom>
        </p:spPr>
      </p:pic>
    </p:spTree>
    <p:extLst>
      <p:ext uri="{BB962C8B-B14F-4D97-AF65-F5344CB8AC3E}">
        <p14:creationId xmlns:p14="http://schemas.microsoft.com/office/powerpoint/2010/main" val="2420456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6CC0CFC-E19C-7C2B-2C60-80A119E9860E}"/>
              </a:ext>
            </a:extLst>
          </p:cNvPr>
          <p:cNvPicPr>
            <a:picLocks noChangeAspect="1"/>
          </p:cNvPicPr>
          <p:nvPr/>
        </p:nvPicPr>
        <p:blipFill>
          <a:blip r:embed="rId2">
            <a:extLst>
              <a:ext uri="{28A0092B-C50C-407E-A947-70E740481C1C}">
                <a14:useLocalDpi xmlns:a14="http://schemas.microsoft.com/office/drawing/2010/main" val="0"/>
              </a:ext>
            </a:extLst>
          </a:blip>
          <a:srcRect l="11829" r="11829"/>
          <a:stretch/>
        </p:blipFill>
        <p:spPr>
          <a:xfrm>
            <a:off x="2049415" y="10"/>
            <a:ext cx="7856585"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41919"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2F09D5A-72D4-2A98-0239-0872E204630F}"/>
              </a:ext>
            </a:extLst>
          </p:cNvPr>
          <p:cNvSpPr txBox="1"/>
          <p:nvPr/>
        </p:nvSpPr>
        <p:spPr>
          <a:xfrm>
            <a:off x="773685" y="743447"/>
            <a:ext cx="3913725" cy="3692028"/>
          </a:xfrm>
          <a:prstGeom prst="rect">
            <a:avLst/>
          </a:prstGeom>
          <a:noFill/>
        </p:spPr>
        <p:txBody>
          <a:bodyPr vert="horz" lIns="91440" tIns="45720" rIns="91440" bIns="45720" rtlCol="0" anchor="b">
            <a:normAutofit/>
          </a:bodyPr>
          <a:lstStyle/>
          <a:p>
            <a:pPr defTabSz="914400">
              <a:lnSpc>
                <a:spcPct val="90000"/>
              </a:lnSpc>
              <a:spcBef>
                <a:spcPct val="0"/>
              </a:spcBef>
              <a:spcAft>
                <a:spcPts val="600"/>
              </a:spcAft>
            </a:pPr>
            <a:r>
              <a:rPr lang="en-US" sz="4700" b="1" dirty="0">
                <a:latin typeface="+mj-lt"/>
                <a:ea typeface="+mj-ea"/>
                <a:cs typeface="+mj-cs"/>
              </a:rPr>
              <a:t>SECTION 3</a:t>
            </a:r>
          </a:p>
          <a:p>
            <a:pPr defTabSz="914400">
              <a:lnSpc>
                <a:spcPct val="90000"/>
              </a:lnSpc>
              <a:spcBef>
                <a:spcPct val="0"/>
              </a:spcBef>
              <a:spcAft>
                <a:spcPts val="600"/>
              </a:spcAft>
            </a:pPr>
            <a:r>
              <a:rPr lang="en-US" sz="4700" b="1" dirty="0">
                <a:latin typeface="+mj-lt"/>
                <a:ea typeface="+mj-ea"/>
                <a:cs typeface="+mj-cs"/>
              </a:rPr>
              <a:t>EMPLOYMENT</a:t>
            </a:r>
            <a:endParaRPr lang="en-US" sz="4700" dirty="0">
              <a:latin typeface="+mj-lt"/>
              <a:ea typeface="+mj-ea"/>
              <a:cs typeface="+mj-cs"/>
            </a:endParaRPr>
          </a:p>
        </p:txBody>
      </p:sp>
      <p:pic>
        <p:nvPicPr>
          <p:cNvPr id="4" name="Picture 3" descr="A close-up of a logo&#10;&#10;Description automatically generated">
            <a:extLst>
              <a:ext uri="{FF2B5EF4-FFF2-40B4-BE49-F238E27FC236}">
                <a16:creationId xmlns:a16="http://schemas.microsoft.com/office/drawing/2014/main" id="{9548B2EF-08E7-14EE-B670-07FC928B985C}"/>
              </a:ext>
            </a:extLst>
          </p:cNvPr>
          <p:cNvPicPr>
            <a:picLocks noChangeAspect="1"/>
          </p:cNvPicPr>
          <p:nvPr/>
        </p:nvPicPr>
        <p:blipFill>
          <a:blip r:embed="rId3"/>
          <a:stretch>
            <a:fillRect/>
          </a:stretch>
        </p:blipFill>
        <p:spPr>
          <a:xfrm>
            <a:off x="342174" y="252522"/>
            <a:ext cx="1343212" cy="600159"/>
          </a:xfrm>
          <a:prstGeom prst="rect">
            <a:avLst/>
          </a:prstGeom>
        </p:spPr>
      </p:pic>
      <p:pic>
        <p:nvPicPr>
          <p:cNvPr id="3" name="Picture 2">
            <a:extLst>
              <a:ext uri="{FF2B5EF4-FFF2-40B4-BE49-F238E27FC236}">
                <a16:creationId xmlns:a16="http://schemas.microsoft.com/office/drawing/2014/main" id="{72069CFE-5271-3DBC-2A3E-179AFA1DC5B9}"/>
              </a:ext>
            </a:extLst>
          </p:cNvPr>
          <p:cNvPicPr>
            <a:picLocks noChangeAspect="1"/>
          </p:cNvPicPr>
          <p:nvPr/>
        </p:nvPicPr>
        <p:blipFill>
          <a:blip r:embed="rId4"/>
          <a:stretch>
            <a:fillRect/>
          </a:stretch>
        </p:blipFill>
        <p:spPr>
          <a:xfrm>
            <a:off x="1766420" y="98943"/>
            <a:ext cx="1025537" cy="1009513"/>
          </a:xfrm>
          <a:prstGeom prst="rect">
            <a:avLst/>
          </a:prstGeom>
        </p:spPr>
      </p:pic>
    </p:spTree>
    <p:extLst>
      <p:ext uri="{BB962C8B-B14F-4D97-AF65-F5344CB8AC3E}">
        <p14:creationId xmlns:p14="http://schemas.microsoft.com/office/powerpoint/2010/main" val="1014110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391424" y="4350154"/>
            <a:ext cx="9236635" cy="16533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4336956" cy="523220"/>
          </a:xfrm>
          <a:prstGeom prst="rect">
            <a:avLst/>
          </a:prstGeom>
          <a:noFill/>
        </p:spPr>
        <p:txBody>
          <a:bodyPr wrap="none" rtlCol="0">
            <a:spAutoFit/>
          </a:bodyPr>
          <a:lstStyle/>
          <a:p>
            <a:r>
              <a:rPr lang="en-NZ" sz="2800" b="1" dirty="0">
                <a:solidFill>
                  <a:srgbClr val="009BC0"/>
                </a:solidFill>
              </a:rPr>
              <a:t>Employment in breweries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27</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65837" y="730732"/>
            <a:ext cx="9736465"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820819" y="4570299"/>
            <a:ext cx="1581074"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674259" y="4935210"/>
            <a:ext cx="8732208" cy="900246"/>
          </a:xfrm>
          <a:prstGeom prst="rect">
            <a:avLst/>
          </a:prstGeom>
          <a:noFill/>
        </p:spPr>
        <p:txBody>
          <a:bodyPr wrap="square" rtlCol="0">
            <a:spAutoFit/>
          </a:bodyPr>
          <a:lstStyle/>
          <a:p>
            <a:pPr marL="171450" indent="-171450">
              <a:buFont typeface="Arial" panose="020B0604020202020204" pitchFamily="34" charset="0"/>
              <a:buChar char="•"/>
            </a:pPr>
            <a:r>
              <a:rPr lang="en-NZ" sz="1050" dirty="0"/>
              <a:t>Almost 2,000 fulltime employees in the Brewers Guild industry survey respondents. Note that this is higher than the 1,177 quoted on page 13 as this number includes brewers who are members of both the Brewers Association and the Brewers Guild.</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Almost 65% of total employment is in the two largest survey respondents.</a:t>
            </a:r>
          </a:p>
          <a:p>
            <a:pPr marL="171450" indent="-171450">
              <a:buFont typeface="Arial" panose="020B0604020202020204" pitchFamily="34" charset="0"/>
              <a:buChar char="•"/>
            </a:pPr>
            <a:endParaRPr lang="en-NZ" sz="1050" dirty="0"/>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2" name="Picture 1">
            <a:extLst>
              <a:ext uri="{FF2B5EF4-FFF2-40B4-BE49-F238E27FC236}">
                <a16:creationId xmlns:a16="http://schemas.microsoft.com/office/drawing/2014/main" id="{C57C37EF-5142-E57B-DDB7-2BB65E7A5811}"/>
              </a:ext>
            </a:extLst>
          </p:cNvPr>
          <p:cNvPicPr>
            <a:picLocks noChangeAspect="1"/>
          </p:cNvPicPr>
          <p:nvPr/>
        </p:nvPicPr>
        <p:blipFill>
          <a:blip r:embed="rId3"/>
          <a:stretch>
            <a:fillRect/>
          </a:stretch>
        </p:blipFill>
        <p:spPr>
          <a:xfrm>
            <a:off x="391424" y="849735"/>
            <a:ext cx="4502445" cy="3393958"/>
          </a:xfrm>
          <a:prstGeom prst="rect">
            <a:avLst/>
          </a:prstGeom>
        </p:spPr>
      </p:pic>
      <p:pic>
        <p:nvPicPr>
          <p:cNvPr id="10" name="Picture 9">
            <a:extLst>
              <a:ext uri="{FF2B5EF4-FFF2-40B4-BE49-F238E27FC236}">
                <a16:creationId xmlns:a16="http://schemas.microsoft.com/office/drawing/2014/main" id="{FD4EEF81-AFE3-54FE-1CA3-A38C550115B2}"/>
              </a:ext>
            </a:extLst>
          </p:cNvPr>
          <p:cNvPicPr>
            <a:picLocks noChangeAspect="1"/>
          </p:cNvPicPr>
          <p:nvPr/>
        </p:nvPicPr>
        <p:blipFill>
          <a:blip r:embed="rId4"/>
          <a:stretch>
            <a:fillRect/>
          </a:stretch>
        </p:blipFill>
        <p:spPr>
          <a:xfrm>
            <a:off x="5125614" y="854522"/>
            <a:ext cx="4502445" cy="3391956"/>
          </a:xfrm>
          <a:prstGeom prst="rect">
            <a:avLst/>
          </a:prstGeom>
        </p:spPr>
      </p:pic>
      <p:pic>
        <p:nvPicPr>
          <p:cNvPr id="3" name="Picture 2">
            <a:extLst>
              <a:ext uri="{FF2B5EF4-FFF2-40B4-BE49-F238E27FC236}">
                <a16:creationId xmlns:a16="http://schemas.microsoft.com/office/drawing/2014/main" id="{4C66FDD5-721F-0177-7285-8CCFA93A471A}"/>
              </a:ext>
            </a:extLst>
          </p:cNvPr>
          <p:cNvPicPr>
            <a:picLocks noChangeAspect="1"/>
          </p:cNvPicPr>
          <p:nvPr/>
        </p:nvPicPr>
        <p:blipFill>
          <a:blip r:embed="rId5"/>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1689004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4" name="Rectangle 923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69F8B80-3263-57F1-F243-E41224D66007}"/>
              </a:ext>
            </a:extLst>
          </p:cNvPr>
          <p:cNvPicPr>
            <a:picLocks noChangeAspect="1"/>
          </p:cNvPicPr>
          <p:nvPr/>
        </p:nvPicPr>
        <p:blipFill>
          <a:blip r:embed="rId2"/>
          <a:srcRect t="8800" r="22975" b="291"/>
          <a:stretch/>
        </p:blipFill>
        <p:spPr>
          <a:xfrm>
            <a:off x="2862834" y="10"/>
            <a:ext cx="7043166" cy="6857990"/>
          </a:xfrm>
          <a:prstGeom prst="rect">
            <a:avLst/>
          </a:prstGeom>
        </p:spPr>
      </p:pic>
      <p:sp>
        <p:nvSpPr>
          <p:cNvPr id="9236" name="Rectangle 923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927238"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2F09D5A-72D4-2A98-0239-0872E204630F}"/>
              </a:ext>
            </a:extLst>
          </p:cNvPr>
          <p:cNvSpPr txBox="1"/>
          <p:nvPr/>
        </p:nvSpPr>
        <p:spPr>
          <a:xfrm>
            <a:off x="388358" y="1122363"/>
            <a:ext cx="4005841"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300" b="1" dirty="0">
                <a:latin typeface="+mj-lt"/>
                <a:ea typeface="+mj-ea"/>
                <a:cs typeface="+mj-cs"/>
              </a:rPr>
              <a:t>SECTION 5</a:t>
            </a:r>
          </a:p>
          <a:p>
            <a:pPr defTabSz="914400">
              <a:lnSpc>
                <a:spcPct val="90000"/>
              </a:lnSpc>
              <a:spcBef>
                <a:spcPct val="0"/>
              </a:spcBef>
              <a:spcAft>
                <a:spcPts val="600"/>
              </a:spcAft>
            </a:pPr>
            <a:r>
              <a:rPr lang="en-US" sz="4300" b="1" dirty="0">
                <a:latin typeface="+mj-lt"/>
                <a:ea typeface="+mj-ea"/>
                <a:cs typeface="+mj-cs"/>
              </a:rPr>
              <a:t>COMMUNITY CONTRIBUTION</a:t>
            </a:r>
            <a:endParaRPr lang="en-US" sz="4300" dirty="0">
              <a:latin typeface="+mj-lt"/>
              <a:ea typeface="+mj-ea"/>
              <a:cs typeface="+mj-cs"/>
            </a:endParaRPr>
          </a:p>
        </p:txBody>
      </p:sp>
      <p:sp>
        <p:nvSpPr>
          <p:cNvPr id="9238" name="Rectangle 923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720" y="412799"/>
            <a:ext cx="146304" cy="572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240" name="Rectangle 923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36" y="4546920"/>
            <a:ext cx="323183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up of a logo&#10;&#10;Description automatically generated">
            <a:extLst>
              <a:ext uri="{FF2B5EF4-FFF2-40B4-BE49-F238E27FC236}">
                <a16:creationId xmlns:a16="http://schemas.microsoft.com/office/drawing/2014/main" id="{9548B2EF-08E7-14EE-B670-07FC928B985C}"/>
              </a:ext>
            </a:extLst>
          </p:cNvPr>
          <p:cNvPicPr>
            <a:picLocks noChangeAspect="1"/>
          </p:cNvPicPr>
          <p:nvPr/>
        </p:nvPicPr>
        <p:blipFill>
          <a:blip r:embed="rId3"/>
          <a:stretch>
            <a:fillRect/>
          </a:stretch>
        </p:blipFill>
        <p:spPr>
          <a:xfrm>
            <a:off x="342174" y="252522"/>
            <a:ext cx="1343212" cy="600159"/>
          </a:xfrm>
          <a:prstGeom prst="rect">
            <a:avLst/>
          </a:prstGeom>
        </p:spPr>
      </p:pic>
      <p:pic>
        <p:nvPicPr>
          <p:cNvPr id="3" name="Picture 2">
            <a:extLst>
              <a:ext uri="{FF2B5EF4-FFF2-40B4-BE49-F238E27FC236}">
                <a16:creationId xmlns:a16="http://schemas.microsoft.com/office/drawing/2014/main" id="{0BCC668B-B98F-7720-4724-12CDF40D3156}"/>
              </a:ext>
            </a:extLst>
          </p:cNvPr>
          <p:cNvPicPr>
            <a:picLocks noChangeAspect="1"/>
          </p:cNvPicPr>
          <p:nvPr/>
        </p:nvPicPr>
        <p:blipFill>
          <a:blip r:embed="rId4"/>
          <a:stretch>
            <a:fillRect/>
          </a:stretch>
        </p:blipFill>
        <p:spPr>
          <a:xfrm>
            <a:off x="1734048" y="129188"/>
            <a:ext cx="1025537" cy="1009513"/>
          </a:xfrm>
          <a:prstGeom prst="rect">
            <a:avLst/>
          </a:prstGeom>
        </p:spPr>
      </p:pic>
    </p:spTree>
    <p:extLst>
      <p:ext uri="{BB962C8B-B14F-4D97-AF65-F5344CB8AC3E}">
        <p14:creationId xmlns:p14="http://schemas.microsoft.com/office/powerpoint/2010/main" val="616062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7145867" y="1343610"/>
            <a:ext cx="2407784" cy="41096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5149871" cy="523220"/>
          </a:xfrm>
          <a:prstGeom prst="rect">
            <a:avLst/>
          </a:prstGeom>
          <a:noFill/>
        </p:spPr>
        <p:txBody>
          <a:bodyPr wrap="none" rtlCol="0">
            <a:spAutoFit/>
          </a:bodyPr>
          <a:lstStyle/>
          <a:p>
            <a:r>
              <a:rPr lang="en-NZ" sz="2800" b="1" dirty="0">
                <a:solidFill>
                  <a:srgbClr val="009BC0"/>
                </a:solidFill>
              </a:rPr>
              <a:t>Engaging in local communities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29</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283918"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7609502" y="1691999"/>
            <a:ext cx="1581074"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7431491" y="2122352"/>
            <a:ext cx="1949576" cy="2354491"/>
          </a:xfrm>
          <a:prstGeom prst="rect">
            <a:avLst/>
          </a:prstGeom>
          <a:noFill/>
        </p:spPr>
        <p:txBody>
          <a:bodyPr wrap="square" rtlCol="0">
            <a:spAutoFit/>
          </a:bodyPr>
          <a:lstStyle/>
          <a:p>
            <a:pPr marL="171450" indent="-171450">
              <a:buFont typeface="Arial" panose="020B0604020202020204" pitchFamily="34" charset="0"/>
              <a:buChar char="•"/>
            </a:pPr>
            <a:r>
              <a:rPr lang="en-NZ" sz="1050" dirty="0"/>
              <a:t>85% of all brewers can identify a community contribution they are making.</a:t>
            </a:r>
            <a:br>
              <a:rPr lang="en-NZ" sz="1050" dirty="0"/>
            </a:br>
            <a:endParaRPr lang="en-NZ" sz="1050" dirty="0"/>
          </a:p>
          <a:p>
            <a:pPr marL="171450" indent="-171450">
              <a:buFont typeface="Arial" panose="020B0604020202020204" pitchFamily="34" charset="0"/>
              <a:buChar char="•"/>
            </a:pPr>
            <a:r>
              <a:rPr lang="en-NZ" sz="1050" dirty="0"/>
              <a:t>Breweries across New Zealand can identify positive contributions to their local communities.</a:t>
            </a:r>
            <a:br>
              <a:rPr lang="en-NZ" sz="1050" dirty="0"/>
            </a:br>
            <a:endParaRPr lang="en-NZ" sz="1050" dirty="0"/>
          </a:p>
          <a:p>
            <a:br>
              <a:rPr lang="en-NZ" sz="1050" dirty="0"/>
            </a:br>
            <a:endParaRPr lang="en-NZ" sz="1050" dirty="0"/>
          </a:p>
          <a:p>
            <a:pPr marL="171450" indent="-171450">
              <a:buFont typeface="Arial" panose="020B0604020202020204" pitchFamily="34" charset="0"/>
              <a:buChar char="•"/>
            </a:pPr>
            <a:endParaRPr lang="en-NZ" sz="1050" dirty="0"/>
          </a:p>
          <a:p>
            <a:endParaRPr lang="en-NZ" sz="1050" dirty="0"/>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3" name="Picture 2">
            <a:extLst>
              <a:ext uri="{FF2B5EF4-FFF2-40B4-BE49-F238E27FC236}">
                <a16:creationId xmlns:a16="http://schemas.microsoft.com/office/drawing/2014/main" id="{E2A6F36E-B64C-33D7-C8DC-9CA7FC82D773}"/>
              </a:ext>
            </a:extLst>
          </p:cNvPr>
          <p:cNvPicPr>
            <a:picLocks noChangeAspect="1"/>
          </p:cNvPicPr>
          <p:nvPr/>
        </p:nvPicPr>
        <p:blipFill>
          <a:blip r:embed="rId3"/>
          <a:stretch>
            <a:fillRect/>
          </a:stretch>
        </p:blipFill>
        <p:spPr>
          <a:xfrm>
            <a:off x="241437" y="1343615"/>
            <a:ext cx="6629426" cy="4109609"/>
          </a:xfrm>
          <a:prstGeom prst="rect">
            <a:avLst/>
          </a:prstGeom>
        </p:spPr>
      </p:pic>
      <p:pic>
        <p:nvPicPr>
          <p:cNvPr id="2" name="Picture 1">
            <a:extLst>
              <a:ext uri="{FF2B5EF4-FFF2-40B4-BE49-F238E27FC236}">
                <a16:creationId xmlns:a16="http://schemas.microsoft.com/office/drawing/2014/main" id="{FD446ED4-46CC-F11C-C289-78D84F723CB2}"/>
              </a:ext>
            </a:extLst>
          </p:cNvPr>
          <p:cNvPicPr>
            <a:picLocks noChangeAspect="1"/>
          </p:cNvPicPr>
          <p:nvPr/>
        </p:nvPicPr>
        <p:blipFill>
          <a:blip r:embed="rId4"/>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2505386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0" y="730732"/>
            <a:ext cx="9906000" cy="61272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3270704" cy="523220"/>
          </a:xfrm>
          <a:prstGeom prst="rect">
            <a:avLst/>
          </a:prstGeom>
          <a:noFill/>
        </p:spPr>
        <p:txBody>
          <a:bodyPr wrap="none" rtlCol="0">
            <a:spAutoFit/>
          </a:bodyPr>
          <a:lstStyle/>
          <a:p>
            <a:r>
              <a:rPr lang="en-NZ" sz="2800" b="1" dirty="0">
                <a:solidFill>
                  <a:srgbClr val="009BC0"/>
                </a:solidFill>
              </a:rPr>
              <a:t>Economic Analysis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5509" y="6384328"/>
            <a:ext cx="462899" cy="365125"/>
          </a:xfrm>
        </p:spPr>
        <p:txBody>
          <a:bodyPr/>
          <a:lstStyle/>
          <a:p>
            <a:fld id="{2486E033-D3CC-4A97-8416-E7EA5A063BF5}" type="slidenum">
              <a:rPr lang="en-NZ" smtClean="0"/>
              <a:t>3</a:t>
            </a:fld>
            <a:endParaRPr lang="en-NZ" dirty="0"/>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145277" y="730732"/>
            <a:ext cx="930586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69738" y="807537"/>
            <a:ext cx="1246816" cy="369332"/>
          </a:xfrm>
          <a:prstGeom prst="rect">
            <a:avLst/>
          </a:prstGeom>
          <a:noFill/>
        </p:spPr>
        <p:txBody>
          <a:bodyPr wrap="none" rtlCol="0">
            <a:spAutoFit/>
          </a:bodyPr>
          <a:lstStyle/>
          <a:p>
            <a:r>
              <a:rPr lang="en-NZ" dirty="0">
                <a:solidFill>
                  <a:srgbClr val="009BC0"/>
                </a:solidFill>
              </a:rPr>
              <a:t>Objectives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145277" y="1176869"/>
            <a:ext cx="9467449" cy="1061829"/>
          </a:xfrm>
          <a:prstGeom prst="rect">
            <a:avLst/>
          </a:prstGeom>
          <a:noFill/>
        </p:spPr>
        <p:txBody>
          <a:bodyPr wrap="square" rtlCol="0">
            <a:spAutoFit/>
          </a:bodyPr>
          <a:lstStyle/>
          <a:p>
            <a:pPr marL="171450" indent="-171450">
              <a:buFont typeface="Arial" panose="020B0604020202020204" pitchFamily="34" charset="0"/>
              <a:buChar char="•"/>
            </a:pPr>
            <a:r>
              <a:rPr lang="en-NZ" sz="1050" dirty="0"/>
              <a:t>To leverage the Oxford Economics and national data sources to model the economic impact of the beer industry in New Zealand.</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To estimate the direct and indirect economic contribution and include estimates for employment, revenue, taxes and investments.</a:t>
            </a:r>
          </a:p>
          <a:p>
            <a:endParaRPr lang="en-NZ" sz="1050" dirty="0"/>
          </a:p>
          <a:p>
            <a:pPr marL="171450" indent="-171450">
              <a:buFont typeface="Arial" panose="020B0604020202020204" pitchFamily="34" charset="0"/>
              <a:buChar char="•"/>
            </a:pPr>
            <a:r>
              <a:rPr lang="en-NZ" sz="1050" dirty="0"/>
              <a:t>Additionally, to then use national data sources and the Brewers Guild industry survey to model the regional economic impact of the beer industry in New Zealand.</a:t>
            </a:r>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sp>
        <p:nvSpPr>
          <p:cNvPr id="5" name="TextBox 4">
            <a:extLst>
              <a:ext uri="{FF2B5EF4-FFF2-40B4-BE49-F238E27FC236}">
                <a16:creationId xmlns:a16="http://schemas.microsoft.com/office/drawing/2014/main" id="{1DD4F3E1-7B98-EA65-8295-06C32F3F8274}"/>
              </a:ext>
            </a:extLst>
          </p:cNvPr>
          <p:cNvSpPr txBox="1"/>
          <p:nvPr/>
        </p:nvSpPr>
        <p:spPr>
          <a:xfrm>
            <a:off x="69737" y="3035999"/>
            <a:ext cx="9763753" cy="2516073"/>
          </a:xfrm>
          <a:prstGeom prst="rect">
            <a:avLst/>
          </a:prstGeom>
          <a:noFill/>
        </p:spPr>
        <p:txBody>
          <a:bodyPr wrap="square" rtlCol="0">
            <a:spAutoFit/>
          </a:bodyPr>
          <a:lstStyle/>
          <a:p>
            <a:pPr marL="171450" indent="-171450">
              <a:buFont typeface="Arial" panose="020B0604020202020204" pitchFamily="34" charset="0"/>
              <a:buChar char="•"/>
            </a:pPr>
            <a:r>
              <a:rPr lang="en-NZ" sz="1050" dirty="0"/>
              <a:t>Oxford Economics published </a:t>
            </a:r>
            <a:r>
              <a:rPr lang="en-NZ" sz="1050" i="1" dirty="0"/>
              <a:t>Beer’s Global Economic Footprint</a:t>
            </a:r>
            <a:r>
              <a:rPr lang="en-NZ" sz="1050" dirty="0"/>
              <a:t> in January 2022 and a subsequent draft case study on Beer’s economic footprint in New Zealand for 2023. </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Following discussions with the authors, Maven has leveraged this case study to determine the 2023 economic impact of the beer industry in New Zealand. Where we have been able to improve the estimates, via alternate industry data sources, we have done so.</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Oxford Economics has split the production cycle into two components - ‘Brewers’ and ‘Downstream value chain’.  The ‘Brewers’ component incorporates the production at the brewery and includes all the organisations that provide inputs to the brewers.  The ‘Downstream value chain’ component incorporates all the organisations that contribute to the beer industry beyond the gate of the brewer (e.g. transportation, retail, hospitality etc.).  Additionally, the model provides estimates for the direct production; the supply chain; a wage-induced effect (i.e. employees spending wages generate further economic activity) and supply chain investments (economic impact of capital investments).</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Page 4 sets out the model visually and the table at the top of page 5 provides the definitions of the components.</a:t>
            </a:r>
          </a:p>
          <a:p>
            <a:endParaRPr lang="en-NZ" sz="1050" dirty="0"/>
          </a:p>
          <a:p>
            <a:pPr marL="171450" indent="-171450">
              <a:buFont typeface="Arial" panose="020B0604020202020204" pitchFamily="34" charset="0"/>
              <a:buChar char="•"/>
            </a:pPr>
            <a:r>
              <a:rPr lang="en-NZ" sz="1050" dirty="0"/>
              <a:t>Our model estimates the impact on GDP and employment across all the sub-components.</a:t>
            </a:r>
          </a:p>
        </p:txBody>
      </p:sp>
      <p:sp>
        <p:nvSpPr>
          <p:cNvPr id="7" name="TextBox 6">
            <a:extLst>
              <a:ext uri="{FF2B5EF4-FFF2-40B4-BE49-F238E27FC236}">
                <a16:creationId xmlns:a16="http://schemas.microsoft.com/office/drawing/2014/main" id="{C8B3B8D7-FF81-0909-A9F4-5F7AB02FA56D}"/>
              </a:ext>
            </a:extLst>
          </p:cNvPr>
          <p:cNvSpPr txBox="1"/>
          <p:nvPr/>
        </p:nvSpPr>
        <p:spPr>
          <a:xfrm>
            <a:off x="72510" y="2546017"/>
            <a:ext cx="1478931" cy="369332"/>
          </a:xfrm>
          <a:prstGeom prst="rect">
            <a:avLst/>
          </a:prstGeom>
          <a:noFill/>
        </p:spPr>
        <p:txBody>
          <a:bodyPr wrap="none" rtlCol="0">
            <a:spAutoFit/>
          </a:bodyPr>
          <a:lstStyle/>
          <a:p>
            <a:r>
              <a:rPr lang="en-NZ" dirty="0">
                <a:solidFill>
                  <a:srgbClr val="009BC0"/>
                </a:solidFill>
              </a:rPr>
              <a:t>Methodology</a:t>
            </a:r>
          </a:p>
        </p:txBody>
      </p:sp>
      <p:pic>
        <p:nvPicPr>
          <p:cNvPr id="3" name="Picture 2">
            <a:extLst>
              <a:ext uri="{FF2B5EF4-FFF2-40B4-BE49-F238E27FC236}">
                <a16:creationId xmlns:a16="http://schemas.microsoft.com/office/drawing/2014/main" id="{87CDE1C9-4AD0-C70C-2AF1-E52767C1C8CE}"/>
              </a:ext>
            </a:extLst>
          </p:cNvPr>
          <p:cNvPicPr>
            <a:picLocks noChangeAspect="1"/>
          </p:cNvPicPr>
          <p:nvPr/>
        </p:nvPicPr>
        <p:blipFill>
          <a:blip r:embed="rId3"/>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920417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28FA10-BD1A-A79E-CB6E-306979CB2D75}"/>
            </a:ext>
          </a:extLst>
        </p:cNvPr>
        <p:cNvGrpSpPr/>
        <p:nvPr/>
      </p:nvGrpSpPr>
      <p:grpSpPr>
        <a:xfrm>
          <a:off x="0" y="0"/>
          <a:ext cx="0" cy="0"/>
          <a:chOff x="0" y="0"/>
          <a:chExt cx="0" cy="0"/>
        </a:xfrm>
      </p:grpSpPr>
      <p:sp useBgFill="1">
        <p:nvSpPr>
          <p:cNvPr id="9245" name="Rectangle 924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7943B8C-FB4B-C231-F9F4-238BBCCEE1B3}"/>
              </a:ext>
            </a:extLst>
          </p:cNvPr>
          <p:cNvPicPr>
            <a:picLocks noChangeAspect="1"/>
          </p:cNvPicPr>
          <p:nvPr/>
        </p:nvPicPr>
        <p:blipFill>
          <a:blip r:embed="rId2"/>
          <a:srcRect l="9091" t="25587" r="-2" b="9793"/>
          <a:stretch/>
        </p:blipFill>
        <p:spPr>
          <a:xfrm>
            <a:off x="-96572" y="0"/>
            <a:ext cx="7043146" cy="6857990"/>
          </a:xfrm>
          <a:prstGeom prst="rect">
            <a:avLst/>
          </a:prstGeom>
        </p:spPr>
      </p:pic>
      <p:sp>
        <p:nvSpPr>
          <p:cNvPr id="9247" name="Rectangle 924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15717" y="0"/>
            <a:ext cx="6890282"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36CAA17-2DC7-E643-19D9-452F05FD4B57}"/>
              </a:ext>
            </a:extLst>
          </p:cNvPr>
          <p:cNvSpPr txBox="1"/>
          <p:nvPr/>
        </p:nvSpPr>
        <p:spPr>
          <a:xfrm>
            <a:off x="6376987" y="1122363"/>
            <a:ext cx="326898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300" b="1" dirty="0">
                <a:latin typeface="+mj-lt"/>
                <a:ea typeface="+mj-ea"/>
                <a:cs typeface="+mj-cs"/>
              </a:rPr>
              <a:t>SECTION 6</a:t>
            </a:r>
          </a:p>
          <a:p>
            <a:pPr defTabSz="914400">
              <a:lnSpc>
                <a:spcPct val="90000"/>
              </a:lnSpc>
              <a:spcBef>
                <a:spcPct val="0"/>
              </a:spcBef>
              <a:spcAft>
                <a:spcPts val="600"/>
              </a:spcAft>
            </a:pPr>
            <a:r>
              <a:rPr lang="en-US" sz="4300" b="1" dirty="0">
                <a:latin typeface="+mj-lt"/>
                <a:ea typeface="+mj-ea"/>
                <a:cs typeface="+mj-cs"/>
              </a:rPr>
              <a:t>BEER STYLES</a:t>
            </a:r>
            <a:endParaRPr lang="en-US" sz="4300" dirty="0">
              <a:latin typeface="+mj-lt"/>
              <a:ea typeface="+mj-ea"/>
              <a:cs typeface="+mj-cs"/>
            </a:endParaRPr>
          </a:p>
        </p:txBody>
      </p:sp>
      <p:sp>
        <p:nvSpPr>
          <p:cNvPr id="9249" name="Rectangle 924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92348" y="412799"/>
            <a:ext cx="146304" cy="572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251" name="Rectangle 925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464" y="4546920"/>
            <a:ext cx="3268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071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6043D-BB89-003D-3DE7-17392EF102E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4E432E9-6CD0-B435-86C8-2A1252E8DA23}"/>
              </a:ext>
            </a:extLst>
          </p:cNvPr>
          <p:cNvSpPr txBox="1"/>
          <p:nvPr/>
        </p:nvSpPr>
        <p:spPr>
          <a:xfrm>
            <a:off x="145277" y="98762"/>
            <a:ext cx="3353290" cy="523220"/>
          </a:xfrm>
          <a:prstGeom prst="rect">
            <a:avLst/>
          </a:prstGeom>
          <a:noFill/>
        </p:spPr>
        <p:txBody>
          <a:bodyPr wrap="none" rtlCol="0">
            <a:spAutoFit/>
          </a:bodyPr>
          <a:lstStyle/>
          <a:p>
            <a:r>
              <a:rPr lang="en-NZ" sz="2800" b="1" dirty="0">
                <a:solidFill>
                  <a:srgbClr val="009BC0"/>
                </a:solidFill>
              </a:rPr>
              <a:t>Beer sub-segments</a:t>
            </a:r>
          </a:p>
        </p:txBody>
      </p:sp>
      <p:sp>
        <p:nvSpPr>
          <p:cNvPr id="14" name="Slide Number Placeholder 13">
            <a:extLst>
              <a:ext uri="{FF2B5EF4-FFF2-40B4-BE49-F238E27FC236}">
                <a16:creationId xmlns:a16="http://schemas.microsoft.com/office/drawing/2014/main" id="{FAEB678A-BC38-64E7-EEB8-6DF7E9DC6C90}"/>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31</a:t>
            </a:fld>
            <a:endParaRPr lang="en-NZ"/>
          </a:p>
        </p:txBody>
      </p:sp>
      <p:cxnSp>
        <p:nvCxnSpPr>
          <p:cNvPr id="16" name="Straight Connector 15">
            <a:extLst>
              <a:ext uri="{FF2B5EF4-FFF2-40B4-BE49-F238E27FC236}">
                <a16:creationId xmlns:a16="http://schemas.microsoft.com/office/drawing/2014/main" id="{93F87BBF-9A15-0A7E-0AFE-E26BBFBC6D79}"/>
              </a:ext>
            </a:extLst>
          </p:cNvPr>
          <p:cNvCxnSpPr>
            <a:cxnSpLocks/>
          </p:cNvCxnSpPr>
          <p:nvPr/>
        </p:nvCxnSpPr>
        <p:spPr>
          <a:xfrm>
            <a:off x="269733" y="730732"/>
            <a:ext cx="9283918"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41720265-052A-B963-B195-A2F6E51872B7}"/>
              </a:ext>
            </a:extLst>
          </p:cNvPr>
          <p:cNvPicPr>
            <a:picLocks noChangeAspect="1"/>
          </p:cNvPicPr>
          <p:nvPr/>
        </p:nvPicPr>
        <p:blipFill>
          <a:blip r:embed="rId2"/>
          <a:stretch>
            <a:fillRect/>
          </a:stretch>
        </p:blipFill>
        <p:spPr>
          <a:xfrm>
            <a:off x="65837" y="6348147"/>
            <a:ext cx="979141" cy="437489"/>
          </a:xfrm>
          <a:prstGeom prst="rect">
            <a:avLst/>
          </a:prstGeom>
        </p:spPr>
      </p:pic>
      <p:pic>
        <p:nvPicPr>
          <p:cNvPr id="2" name="Picture 1">
            <a:extLst>
              <a:ext uri="{FF2B5EF4-FFF2-40B4-BE49-F238E27FC236}">
                <a16:creationId xmlns:a16="http://schemas.microsoft.com/office/drawing/2014/main" id="{20A2A65E-EBB0-B1B0-7CDF-DE28DFA54BFF}"/>
              </a:ext>
            </a:extLst>
          </p:cNvPr>
          <p:cNvPicPr>
            <a:picLocks noChangeAspect="1"/>
          </p:cNvPicPr>
          <p:nvPr/>
        </p:nvPicPr>
        <p:blipFill>
          <a:blip r:embed="rId3"/>
          <a:stretch>
            <a:fillRect/>
          </a:stretch>
        </p:blipFill>
        <p:spPr>
          <a:xfrm>
            <a:off x="1111692" y="6267450"/>
            <a:ext cx="599924" cy="590550"/>
          </a:xfrm>
          <a:prstGeom prst="rect">
            <a:avLst/>
          </a:prstGeom>
        </p:spPr>
      </p:pic>
      <p:sp>
        <p:nvSpPr>
          <p:cNvPr id="9" name="TextBox 8">
            <a:extLst>
              <a:ext uri="{FF2B5EF4-FFF2-40B4-BE49-F238E27FC236}">
                <a16:creationId xmlns:a16="http://schemas.microsoft.com/office/drawing/2014/main" id="{E4B6B582-7CE2-769C-D72C-6EA93398745A}"/>
              </a:ext>
            </a:extLst>
          </p:cNvPr>
          <p:cNvSpPr txBox="1"/>
          <p:nvPr/>
        </p:nvSpPr>
        <p:spPr>
          <a:xfrm>
            <a:off x="65837" y="4953229"/>
            <a:ext cx="1404123" cy="253916"/>
          </a:xfrm>
          <a:prstGeom prst="rect">
            <a:avLst/>
          </a:prstGeom>
          <a:noFill/>
        </p:spPr>
        <p:txBody>
          <a:bodyPr wrap="square" rtlCol="0">
            <a:spAutoFit/>
          </a:bodyPr>
          <a:lstStyle/>
          <a:p>
            <a:r>
              <a:rPr lang="en-NZ" sz="1050" dirty="0"/>
              <a:t>Source: Neilsen NZ</a:t>
            </a:r>
          </a:p>
        </p:txBody>
      </p:sp>
      <p:pic>
        <p:nvPicPr>
          <p:cNvPr id="10" name="Picture 9">
            <a:extLst>
              <a:ext uri="{FF2B5EF4-FFF2-40B4-BE49-F238E27FC236}">
                <a16:creationId xmlns:a16="http://schemas.microsoft.com/office/drawing/2014/main" id="{FD6F8010-EC64-8DD3-8FAD-A03B11958980}"/>
              </a:ext>
            </a:extLst>
          </p:cNvPr>
          <p:cNvPicPr>
            <a:picLocks noChangeAspect="1"/>
          </p:cNvPicPr>
          <p:nvPr/>
        </p:nvPicPr>
        <p:blipFill>
          <a:blip r:embed="rId4"/>
          <a:stretch>
            <a:fillRect/>
          </a:stretch>
        </p:blipFill>
        <p:spPr>
          <a:xfrm>
            <a:off x="59177" y="2095230"/>
            <a:ext cx="4893823" cy="2857999"/>
          </a:xfrm>
          <a:prstGeom prst="rect">
            <a:avLst/>
          </a:prstGeom>
        </p:spPr>
      </p:pic>
      <p:pic>
        <p:nvPicPr>
          <p:cNvPr id="11" name="Picture 10">
            <a:extLst>
              <a:ext uri="{FF2B5EF4-FFF2-40B4-BE49-F238E27FC236}">
                <a16:creationId xmlns:a16="http://schemas.microsoft.com/office/drawing/2014/main" id="{7A721868-B511-4D7C-029D-62A2EACE0220}"/>
              </a:ext>
            </a:extLst>
          </p:cNvPr>
          <p:cNvPicPr>
            <a:picLocks noChangeAspect="1"/>
          </p:cNvPicPr>
          <p:nvPr/>
        </p:nvPicPr>
        <p:blipFill>
          <a:blip r:embed="rId5"/>
          <a:stretch>
            <a:fillRect/>
          </a:stretch>
        </p:blipFill>
        <p:spPr>
          <a:xfrm>
            <a:off x="4953000" y="2094461"/>
            <a:ext cx="4893823" cy="2858768"/>
          </a:xfrm>
          <a:prstGeom prst="rect">
            <a:avLst/>
          </a:prstGeom>
        </p:spPr>
      </p:pic>
    </p:spTree>
    <p:extLst>
      <p:ext uri="{BB962C8B-B14F-4D97-AF65-F5344CB8AC3E}">
        <p14:creationId xmlns:p14="http://schemas.microsoft.com/office/powerpoint/2010/main" val="3065364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E7F0D-5329-3882-E462-4FC93088BD0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812CA4-5EB8-39DD-2F89-57596927642E}"/>
              </a:ext>
            </a:extLst>
          </p:cNvPr>
          <p:cNvSpPr txBox="1"/>
          <p:nvPr/>
        </p:nvSpPr>
        <p:spPr>
          <a:xfrm>
            <a:off x="145277" y="98762"/>
            <a:ext cx="1996316" cy="523220"/>
          </a:xfrm>
          <a:prstGeom prst="rect">
            <a:avLst/>
          </a:prstGeom>
          <a:noFill/>
        </p:spPr>
        <p:txBody>
          <a:bodyPr wrap="none" rtlCol="0">
            <a:spAutoFit/>
          </a:bodyPr>
          <a:lstStyle/>
          <a:p>
            <a:r>
              <a:rPr lang="en-NZ" sz="2800" b="1" dirty="0">
                <a:solidFill>
                  <a:srgbClr val="009BC0"/>
                </a:solidFill>
              </a:rPr>
              <a:t>Beer styles</a:t>
            </a:r>
          </a:p>
        </p:txBody>
      </p:sp>
      <p:sp>
        <p:nvSpPr>
          <p:cNvPr id="14" name="Slide Number Placeholder 13">
            <a:extLst>
              <a:ext uri="{FF2B5EF4-FFF2-40B4-BE49-F238E27FC236}">
                <a16:creationId xmlns:a16="http://schemas.microsoft.com/office/drawing/2014/main" id="{EAB90A08-9061-CBD8-B29E-977F6FAF6F97}"/>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32</a:t>
            </a:fld>
            <a:endParaRPr lang="en-NZ"/>
          </a:p>
        </p:txBody>
      </p:sp>
      <p:cxnSp>
        <p:nvCxnSpPr>
          <p:cNvPr id="16" name="Straight Connector 15">
            <a:extLst>
              <a:ext uri="{FF2B5EF4-FFF2-40B4-BE49-F238E27FC236}">
                <a16:creationId xmlns:a16="http://schemas.microsoft.com/office/drawing/2014/main" id="{93EE86EA-C2FA-0C29-107D-361DFE32A1DB}"/>
              </a:ext>
            </a:extLst>
          </p:cNvPr>
          <p:cNvCxnSpPr>
            <a:cxnSpLocks/>
          </p:cNvCxnSpPr>
          <p:nvPr/>
        </p:nvCxnSpPr>
        <p:spPr>
          <a:xfrm>
            <a:off x="269733" y="730732"/>
            <a:ext cx="9283918"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EC7F36F8-494F-E533-E5F5-2FCB112D4AA8}"/>
              </a:ext>
            </a:extLst>
          </p:cNvPr>
          <p:cNvPicPr>
            <a:picLocks noChangeAspect="1"/>
          </p:cNvPicPr>
          <p:nvPr/>
        </p:nvPicPr>
        <p:blipFill>
          <a:blip r:embed="rId2"/>
          <a:stretch>
            <a:fillRect/>
          </a:stretch>
        </p:blipFill>
        <p:spPr>
          <a:xfrm>
            <a:off x="65837" y="6348147"/>
            <a:ext cx="979141" cy="437489"/>
          </a:xfrm>
          <a:prstGeom prst="rect">
            <a:avLst/>
          </a:prstGeom>
        </p:spPr>
      </p:pic>
      <p:pic>
        <p:nvPicPr>
          <p:cNvPr id="2" name="Picture 1">
            <a:extLst>
              <a:ext uri="{FF2B5EF4-FFF2-40B4-BE49-F238E27FC236}">
                <a16:creationId xmlns:a16="http://schemas.microsoft.com/office/drawing/2014/main" id="{86751673-5D80-09DD-078C-D43487193371}"/>
              </a:ext>
            </a:extLst>
          </p:cNvPr>
          <p:cNvPicPr>
            <a:picLocks noChangeAspect="1"/>
          </p:cNvPicPr>
          <p:nvPr/>
        </p:nvPicPr>
        <p:blipFill>
          <a:blip r:embed="rId3"/>
          <a:stretch>
            <a:fillRect/>
          </a:stretch>
        </p:blipFill>
        <p:spPr>
          <a:xfrm>
            <a:off x="1111692" y="6267450"/>
            <a:ext cx="599924" cy="590550"/>
          </a:xfrm>
          <a:prstGeom prst="rect">
            <a:avLst/>
          </a:prstGeom>
        </p:spPr>
      </p:pic>
      <p:sp>
        <p:nvSpPr>
          <p:cNvPr id="11" name="TextBox 10">
            <a:extLst>
              <a:ext uri="{FF2B5EF4-FFF2-40B4-BE49-F238E27FC236}">
                <a16:creationId xmlns:a16="http://schemas.microsoft.com/office/drawing/2014/main" id="{E4223F37-AC31-F3E4-84D1-FF033ADA27BD}"/>
              </a:ext>
            </a:extLst>
          </p:cNvPr>
          <p:cNvSpPr txBox="1"/>
          <p:nvPr/>
        </p:nvSpPr>
        <p:spPr>
          <a:xfrm>
            <a:off x="145277" y="5131071"/>
            <a:ext cx="1404123" cy="253916"/>
          </a:xfrm>
          <a:prstGeom prst="rect">
            <a:avLst/>
          </a:prstGeom>
          <a:noFill/>
        </p:spPr>
        <p:txBody>
          <a:bodyPr wrap="square" rtlCol="0">
            <a:spAutoFit/>
          </a:bodyPr>
          <a:lstStyle/>
          <a:p>
            <a:r>
              <a:rPr lang="en-NZ" sz="1050" dirty="0"/>
              <a:t>Source: Neilsen NZ</a:t>
            </a:r>
          </a:p>
        </p:txBody>
      </p:sp>
      <p:pic>
        <p:nvPicPr>
          <p:cNvPr id="12" name="Picture 11">
            <a:extLst>
              <a:ext uri="{FF2B5EF4-FFF2-40B4-BE49-F238E27FC236}">
                <a16:creationId xmlns:a16="http://schemas.microsoft.com/office/drawing/2014/main" id="{2228B8AF-76B0-4B1A-E46F-9624BFF295AD}"/>
              </a:ext>
            </a:extLst>
          </p:cNvPr>
          <p:cNvPicPr>
            <a:picLocks noChangeAspect="1"/>
          </p:cNvPicPr>
          <p:nvPr/>
        </p:nvPicPr>
        <p:blipFill>
          <a:blip r:embed="rId4"/>
          <a:stretch>
            <a:fillRect/>
          </a:stretch>
        </p:blipFill>
        <p:spPr>
          <a:xfrm>
            <a:off x="28920" y="2212163"/>
            <a:ext cx="4882772" cy="2858768"/>
          </a:xfrm>
          <a:prstGeom prst="rect">
            <a:avLst/>
          </a:prstGeom>
        </p:spPr>
      </p:pic>
      <p:pic>
        <p:nvPicPr>
          <p:cNvPr id="13" name="Picture 12">
            <a:extLst>
              <a:ext uri="{FF2B5EF4-FFF2-40B4-BE49-F238E27FC236}">
                <a16:creationId xmlns:a16="http://schemas.microsoft.com/office/drawing/2014/main" id="{ADFEAC4A-A778-7E9B-01C4-93A1F097BFF5}"/>
              </a:ext>
            </a:extLst>
          </p:cNvPr>
          <p:cNvPicPr>
            <a:picLocks noChangeAspect="1"/>
          </p:cNvPicPr>
          <p:nvPr/>
        </p:nvPicPr>
        <p:blipFill>
          <a:blip r:embed="rId5"/>
          <a:stretch>
            <a:fillRect/>
          </a:stretch>
        </p:blipFill>
        <p:spPr>
          <a:xfrm>
            <a:off x="4956567" y="2212162"/>
            <a:ext cx="4893825" cy="2858769"/>
          </a:xfrm>
          <a:prstGeom prst="rect">
            <a:avLst/>
          </a:prstGeom>
        </p:spPr>
      </p:pic>
    </p:spTree>
    <p:extLst>
      <p:ext uri="{BB962C8B-B14F-4D97-AF65-F5344CB8AC3E}">
        <p14:creationId xmlns:p14="http://schemas.microsoft.com/office/powerpoint/2010/main" val="1214291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D7B00-875B-FDFC-C58A-5A00F7EDD06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F8554D3-BF64-AD40-2BF9-1B4797F4F0D7}"/>
              </a:ext>
            </a:extLst>
          </p:cNvPr>
          <p:cNvSpPr txBox="1"/>
          <p:nvPr/>
        </p:nvSpPr>
        <p:spPr>
          <a:xfrm>
            <a:off x="145277" y="98762"/>
            <a:ext cx="2883033" cy="523220"/>
          </a:xfrm>
          <a:prstGeom prst="rect">
            <a:avLst/>
          </a:prstGeom>
          <a:noFill/>
        </p:spPr>
        <p:txBody>
          <a:bodyPr wrap="none" rtlCol="0">
            <a:spAutoFit/>
          </a:bodyPr>
          <a:lstStyle/>
          <a:p>
            <a:r>
              <a:rPr lang="en-NZ" sz="2800" b="1" dirty="0">
                <a:solidFill>
                  <a:srgbClr val="009BC0"/>
                </a:solidFill>
              </a:rPr>
              <a:t>Craft beer styles</a:t>
            </a:r>
          </a:p>
        </p:txBody>
      </p:sp>
      <p:sp>
        <p:nvSpPr>
          <p:cNvPr id="14" name="Slide Number Placeholder 13">
            <a:extLst>
              <a:ext uri="{FF2B5EF4-FFF2-40B4-BE49-F238E27FC236}">
                <a16:creationId xmlns:a16="http://schemas.microsoft.com/office/drawing/2014/main" id="{AE3E8F52-DE30-F9AD-2134-A15A0AFA251B}"/>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33</a:t>
            </a:fld>
            <a:endParaRPr lang="en-NZ"/>
          </a:p>
        </p:txBody>
      </p:sp>
      <p:cxnSp>
        <p:nvCxnSpPr>
          <p:cNvPr id="16" name="Straight Connector 15">
            <a:extLst>
              <a:ext uri="{FF2B5EF4-FFF2-40B4-BE49-F238E27FC236}">
                <a16:creationId xmlns:a16="http://schemas.microsoft.com/office/drawing/2014/main" id="{FCE02E87-299A-DF52-B2E6-407955574DE4}"/>
              </a:ext>
            </a:extLst>
          </p:cNvPr>
          <p:cNvCxnSpPr>
            <a:cxnSpLocks/>
          </p:cNvCxnSpPr>
          <p:nvPr/>
        </p:nvCxnSpPr>
        <p:spPr>
          <a:xfrm>
            <a:off x="269733" y="730732"/>
            <a:ext cx="9283918"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A8FB7582-A1AA-6FBB-8063-D3C49858CD7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2" name="Picture 1">
            <a:extLst>
              <a:ext uri="{FF2B5EF4-FFF2-40B4-BE49-F238E27FC236}">
                <a16:creationId xmlns:a16="http://schemas.microsoft.com/office/drawing/2014/main" id="{8F10E0FA-E227-BF58-EF62-C249CF2F9D4C}"/>
              </a:ext>
            </a:extLst>
          </p:cNvPr>
          <p:cNvPicPr>
            <a:picLocks noChangeAspect="1"/>
          </p:cNvPicPr>
          <p:nvPr/>
        </p:nvPicPr>
        <p:blipFill>
          <a:blip r:embed="rId3"/>
          <a:stretch>
            <a:fillRect/>
          </a:stretch>
        </p:blipFill>
        <p:spPr>
          <a:xfrm>
            <a:off x="1111692" y="6267450"/>
            <a:ext cx="599924" cy="590550"/>
          </a:xfrm>
          <a:prstGeom prst="rect">
            <a:avLst/>
          </a:prstGeom>
        </p:spPr>
      </p:pic>
      <p:pic>
        <p:nvPicPr>
          <p:cNvPr id="20" name="Picture 19">
            <a:extLst>
              <a:ext uri="{FF2B5EF4-FFF2-40B4-BE49-F238E27FC236}">
                <a16:creationId xmlns:a16="http://schemas.microsoft.com/office/drawing/2014/main" id="{CD03BBB7-1B3F-95E8-8BF0-CB8A44443E2F}"/>
              </a:ext>
            </a:extLst>
          </p:cNvPr>
          <p:cNvPicPr>
            <a:picLocks noChangeAspect="1"/>
          </p:cNvPicPr>
          <p:nvPr/>
        </p:nvPicPr>
        <p:blipFill>
          <a:blip r:embed="rId4"/>
          <a:stretch>
            <a:fillRect/>
          </a:stretch>
        </p:blipFill>
        <p:spPr>
          <a:xfrm>
            <a:off x="88641" y="2170938"/>
            <a:ext cx="4864359" cy="3006597"/>
          </a:xfrm>
          <a:prstGeom prst="rect">
            <a:avLst/>
          </a:prstGeom>
        </p:spPr>
      </p:pic>
      <p:pic>
        <p:nvPicPr>
          <p:cNvPr id="21" name="Picture 20">
            <a:extLst>
              <a:ext uri="{FF2B5EF4-FFF2-40B4-BE49-F238E27FC236}">
                <a16:creationId xmlns:a16="http://schemas.microsoft.com/office/drawing/2014/main" id="{E03D6453-2C35-D966-5DF0-DE2785D30B13}"/>
              </a:ext>
            </a:extLst>
          </p:cNvPr>
          <p:cNvPicPr>
            <a:picLocks noChangeAspect="1"/>
          </p:cNvPicPr>
          <p:nvPr/>
        </p:nvPicPr>
        <p:blipFill>
          <a:blip r:embed="rId5"/>
          <a:stretch>
            <a:fillRect/>
          </a:stretch>
        </p:blipFill>
        <p:spPr>
          <a:xfrm>
            <a:off x="4965217" y="2171784"/>
            <a:ext cx="4864359" cy="3005751"/>
          </a:xfrm>
          <a:prstGeom prst="rect">
            <a:avLst/>
          </a:prstGeom>
        </p:spPr>
      </p:pic>
      <p:sp>
        <p:nvSpPr>
          <p:cNvPr id="22" name="TextBox 21">
            <a:extLst>
              <a:ext uri="{FF2B5EF4-FFF2-40B4-BE49-F238E27FC236}">
                <a16:creationId xmlns:a16="http://schemas.microsoft.com/office/drawing/2014/main" id="{7F66D541-02BD-B974-26CA-C23326B1F815}"/>
              </a:ext>
            </a:extLst>
          </p:cNvPr>
          <p:cNvSpPr txBox="1"/>
          <p:nvPr/>
        </p:nvSpPr>
        <p:spPr>
          <a:xfrm>
            <a:off x="129805" y="5232671"/>
            <a:ext cx="1404123" cy="253916"/>
          </a:xfrm>
          <a:prstGeom prst="rect">
            <a:avLst/>
          </a:prstGeom>
          <a:noFill/>
        </p:spPr>
        <p:txBody>
          <a:bodyPr wrap="square" rtlCol="0">
            <a:spAutoFit/>
          </a:bodyPr>
          <a:lstStyle/>
          <a:p>
            <a:r>
              <a:rPr lang="en-NZ" sz="1050" dirty="0"/>
              <a:t>Source: Neilsen NZ</a:t>
            </a:r>
          </a:p>
        </p:txBody>
      </p:sp>
    </p:spTree>
    <p:extLst>
      <p:ext uri="{BB962C8B-B14F-4D97-AF65-F5344CB8AC3E}">
        <p14:creationId xmlns:p14="http://schemas.microsoft.com/office/powerpoint/2010/main" val="2434896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E8D290-755D-794D-55D0-00C1E34428EC}"/>
              </a:ext>
            </a:extLst>
          </p:cNvPr>
          <p:cNvSpPr txBox="1"/>
          <p:nvPr/>
        </p:nvSpPr>
        <p:spPr>
          <a:xfrm>
            <a:off x="145277" y="98762"/>
            <a:ext cx="7804381" cy="523220"/>
          </a:xfrm>
          <a:prstGeom prst="rect">
            <a:avLst/>
          </a:prstGeom>
          <a:noFill/>
        </p:spPr>
        <p:txBody>
          <a:bodyPr wrap="none" rtlCol="0">
            <a:spAutoFit/>
          </a:bodyPr>
          <a:lstStyle/>
          <a:p>
            <a:r>
              <a:rPr lang="en-NZ" sz="2800" b="1" dirty="0">
                <a:solidFill>
                  <a:srgbClr val="009BC0"/>
                </a:solidFill>
              </a:rPr>
              <a:t>Economic Analysis – Model Definitions for GDP</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5509" y="6384328"/>
            <a:ext cx="462899" cy="365125"/>
          </a:xfrm>
        </p:spPr>
        <p:txBody>
          <a:bodyPr/>
          <a:lstStyle/>
          <a:p>
            <a:fld id="{2486E033-D3CC-4A97-8416-E7EA5A063BF5}" type="slidenum">
              <a:rPr lang="en-NZ" smtClean="0"/>
              <a:t>4</a:t>
            </a:fld>
            <a:endParaRPr lang="en-NZ" dirty="0"/>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30586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sp>
        <p:nvSpPr>
          <p:cNvPr id="2" name="TextBox 1">
            <a:extLst>
              <a:ext uri="{FF2B5EF4-FFF2-40B4-BE49-F238E27FC236}">
                <a16:creationId xmlns:a16="http://schemas.microsoft.com/office/drawing/2014/main" id="{68D6E9DC-A83D-CE5C-DC55-22E3012AE75D}"/>
              </a:ext>
            </a:extLst>
          </p:cNvPr>
          <p:cNvSpPr txBox="1"/>
          <p:nvPr/>
        </p:nvSpPr>
        <p:spPr>
          <a:xfrm>
            <a:off x="510957" y="840353"/>
            <a:ext cx="5561609" cy="369332"/>
          </a:xfrm>
          <a:prstGeom prst="rect">
            <a:avLst/>
          </a:prstGeom>
          <a:noFill/>
          <a:ln>
            <a:solidFill>
              <a:schemeClr val="accent1"/>
            </a:solidFill>
          </a:ln>
        </p:spPr>
        <p:txBody>
          <a:bodyPr wrap="square" rtlCol="0">
            <a:spAutoFit/>
          </a:bodyPr>
          <a:lstStyle/>
          <a:p>
            <a:pPr algn="ctr"/>
            <a:r>
              <a:rPr lang="en-NZ" dirty="0">
                <a:solidFill>
                  <a:schemeClr val="tx2"/>
                </a:solidFill>
              </a:rPr>
              <a:t>Beer production cycle</a:t>
            </a:r>
          </a:p>
        </p:txBody>
      </p:sp>
      <p:sp>
        <p:nvSpPr>
          <p:cNvPr id="8" name="TextBox 7">
            <a:extLst>
              <a:ext uri="{FF2B5EF4-FFF2-40B4-BE49-F238E27FC236}">
                <a16:creationId xmlns:a16="http://schemas.microsoft.com/office/drawing/2014/main" id="{F128AFBB-B9E9-A2FE-C660-DD6906ACC4B7}"/>
              </a:ext>
            </a:extLst>
          </p:cNvPr>
          <p:cNvSpPr txBox="1"/>
          <p:nvPr/>
        </p:nvSpPr>
        <p:spPr>
          <a:xfrm>
            <a:off x="538977" y="2287349"/>
            <a:ext cx="1287725" cy="369332"/>
          </a:xfrm>
          <a:prstGeom prst="rect">
            <a:avLst/>
          </a:prstGeom>
          <a:noFill/>
        </p:spPr>
        <p:txBody>
          <a:bodyPr wrap="none" rtlCol="0">
            <a:spAutoFit/>
          </a:bodyPr>
          <a:lstStyle/>
          <a:p>
            <a:r>
              <a:rPr lang="en-NZ" dirty="0">
                <a:solidFill>
                  <a:srgbClr val="009BC0"/>
                </a:solidFill>
              </a:rPr>
              <a:t>Raw inputs</a:t>
            </a:r>
          </a:p>
        </p:txBody>
      </p:sp>
      <p:sp>
        <p:nvSpPr>
          <p:cNvPr id="12" name="TextBox 11">
            <a:extLst>
              <a:ext uri="{FF2B5EF4-FFF2-40B4-BE49-F238E27FC236}">
                <a16:creationId xmlns:a16="http://schemas.microsoft.com/office/drawing/2014/main" id="{F14E17B0-8441-9C8C-A171-FD12979325E7}"/>
              </a:ext>
            </a:extLst>
          </p:cNvPr>
          <p:cNvSpPr txBox="1"/>
          <p:nvPr/>
        </p:nvSpPr>
        <p:spPr>
          <a:xfrm>
            <a:off x="2869442" y="2287349"/>
            <a:ext cx="1171283" cy="369332"/>
          </a:xfrm>
          <a:prstGeom prst="rect">
            <a:avLst/>
          </a:prstGeom>
          <a:noFill/>
        </p:spPr>
        <p:txBody>
          <a:bodyPr wrap="none" rtlCol="0">
            <a:spAutoFit/>
          </a:bodyPr>
          <a:lstStyle/>
          <a:p>
            <a:r>
              <a:rPr lang="en-NZ" dirty="0">
                <a:solidFill>
                  <a:srgbClr val="009BC0"/>
                </a:solidFill>
              </a:rPr>
              <a:t>Breweries</a:t>
            </a:r>
          </a:p>
        </p:txBody>
      </p:sp>
      <p:sp>
        <p:nvSpPr>
          <p:cNvPr id="13" name="TextBox 12">
            <a:extLst>
              <a:ext uri="{FF2B5EF4-FFF2-40B4-BE49-F238E27FC236}">
                <a16:creationId xmlns:a16="http://schemas.microsoft.com/office/drawing/2014/main" id="{962B7335-7491-5A71-282C-CE82BA579544}"/>
              </a:ext>
            </a:extLst>
          </p:cNvPr>
          <p:cNvSpPr txBox="1"/>
          <p:nvPr/>
        </p:nvSpPr>
        <p:spPr>
          <a:xfrm>
            <a:off x="4527550" y="2084861"/>
            <a:ext cx="1356718" cy="923330"/>
          </a:xfrm>
          <a:prstGeom prst="rect">
            <a:avLst/>
          </a:prstGeom>
          <a:noFill/>
        </p:spPr>
        <p:txBody>
          <a:bodyPr wrap="none" rtlCol="0">
            <a:spAutoFit/>
          </a:bodyPr>
          <a:lstStyle/>
          <a:p>
            <a:r>
              <a:rPr lang="en-NZ" dirty="0">
                <a:solidFill>
                  <a:srgbClr val="009BC0"/>
                </a:solidFill>
              </a:rPr>
              <a:t>Distribution</a:t>
            </a:r>
          </a:p>
          <a:p>
            <a:r>
              <a:rPr lang="en-NZ" dirty="0">
                <a:solidFill>
                  <a:srgbClr val="009BC0"/>
                </a:solidFill>
              </a:rPr>
              <a:t>Retail</a:t>
            </a:r>
          </a:p>
          <a:p>
            <a:r>
              <a:rPr lang="en-NZ" dirty="0">
                <a:solidFill>
                  <a:srgbClr val="009BC0"/>
                </a:solidFill>
              </a:rPr>
              <a:t>Hospitality</a:t>
            </a:r>
          </a:p>
        </p:txBody>
      </p:sp>
      <p:sp>
        <p:nvSpPr>
          <p:cNvPr id="20" name="Rectangle 19">
            <a:extLst>
              <a:ext uri="{FF2B5EF4-FFF2-40B4-BE49-F238E27FC236}">
                <a16:creationId xmlns:a16="http://schemas.microsoft.com/office/drawing/2014/main" id="{AE3DAF52-B00A-EF9D-CB39-3F0D03930F63}"/>
              </a:ext>
            </a:extLst>
          </p:cNvPr>
          <p:cNvSpPr/>
          <p:nvPr/>
        </p:nvSpPr>
        <p:spPr>
          <a:xfrm>
            <a:off x="510957" y="2152018"/>
            <a:ext cx="3673693" cy="65404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20">
            <a:extLst>
              <a:ext uri="{FF2B5EF4-FFF2-40B4-BE49-F238E27FC236}">
                <a16:creationId xmlns:a16="http://schemas.microsoft.com/office/drawing/2014/main" id="{21EB5370-4040-1509-EE47-F487F9F04433}"/>
              </a:ext>
            </a:extLst>
          </p:cNvPr>
          <p:cNvSpPr/>
          <p:nvPr/>
        </p:nvSpPr>
        <p:spPr>
          <a:xfrm>
            <a:off x="4521200" y="2038923"/>
            <a:ext cx="1356718" cy="96926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4" name="Straight Connector 23">
            <a:extLst>
              <a:ext uri="{FF2B5EF4-FFF2-40B4-BE49-F238E27FC236}">
                <a16:creationId xmlns:a16="http://schemas.microsoft.com/office/drawing/2014/main" id="{584F5292-D213-5954-21C9-A1CF111DEE2B}"/>
              </a:ext>
            </a:extLst>
          </p:cNvPr>
          <p:cNvCxnSpPr>
            <a:cxnSpLocks/>
          </p:cNvCxnSpPr>
          <p:nvPr/>
        </p:nvCxnSpPr>
        <p:spPr>
          <a:xfrm>
            <a:off x="6280838" y="830790"/>
            <a:ext cx="56462" cy="5517357"/>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BE141CBE-40F0-73D3-B8D1-2FF91F7461AD}"/>
              </a:ext>
            </a:extLst>
          </p:cNvPr>
          <p:cNvSpPr txBox="1"/>
          <p:nvPr/>
        </p:nvSpPr>
        <p:spPr>
          <a:xfrm>
            <a:off x="6967999" y="833111"/>
            <a:ext cx="2034018" cy="369332"/>
          </a:xfrm>
          <a:prstGeom prst="rect">
            <a:avLst/>
          </a:prstGeom>
          <a:noFill/>
          <a:ln>
            <a:solidFill>
              <a:schemeClr val="accent1"/>
            </a:solidFill>
          </a:ln>
        </p:spPr>
        <p:txBody>
          <a:bodyPr wrap="none" rtlCol="0">
            <a:spAutoFit/>
          </a:bodyPr>
          <a:lstStyle/>
          <a:p>
            <a:r>
              <a:rPr lang="en-NZ" dirty="0">
                <a:solidFill>
                  <a:schemeClr val="tx2"/>
                </a:solidFill>
              </a:rPr>
              <a:t>Model terminology</a:t>
            </a:r>
          </a:p>
        </p:txBody>
      </p:sp>
      <p:sp>
        <p:nvSpPr>
          <p:cNvPr id="26" name="TextBox 25">
            <a:extLst>
              <a:ext uri="{FF2B5EF4-FFF2-40B4-BE49-F238E27FC236}">
                <a16:creationId xmlns:a16="http://schemas.microsoft.com/office/drawing/2014/main" id="{90A7987E-4E0B-7EAF-2D14-70A0D013648B}"/>
              </a:ext>
            </a:extLst>
          </p:cNvPr>
          <p:cNvSpPr txBox="1"/>
          <p:nvPr/>
        </p:nvSpPr>
        <p:spPr>
          <a:xfrm>
            <a:off x="6489250" y="1781353"/>
            <a:ext cx="790666" cy="369332"/>
          </a:xfrm>
          <a:prstGeom prst="rect">
            <a:avLst/>
          </a:prstGeom>
          <a:solidFill>
            <a:schemeClr val="tx2">
              <a:lumMod val="25000"/>
              <a:lumOff val="75000"/>
            </a:schemeClr>
          </a:solidFill>
        </p:spPr>
        <p:txBody>
          <a:bodyPr wrap="none" rtlCol="0">
            <a:spAutoFit/>
          </a:bodyPr>
          <a:lstStyle/>
          <a:p>
            <a:r>
              <a:rPr lang="en-NZ" dirty="0">
                <a:solidFill>
                  <a:schemeClr val="accent1"/>
                </a:solidFill>
              </a:rPr>
              <a:t>Direct</a:t>
            </a:r>
          </a:p>
        </p:txBody>
      </p:sp>
      <p:sp>
        <p:nvSpPr>
          <p:cNvPr id="28" name="TextBox 27">
            <a:extLst>
              <a:ext uri="{FF2B5EF4-FFF2-40B4-BE49-F238E27FC236}">
                <a16:creationId xmlns:a16="http://schemas.microsoft.com/office/drawing/2014/main" id="{08445939-24F2-FA60-1806-C5B1D41251EF}"/>
              </a:ext>
            </a:extLst>
          </p:cNvPr>
          <p:cNvSpPr txBox="1"/>
          <p:nvPr/>
        </p:nvSpPr>
        <p:spPr>
          <a:xfrm>
            <a:off x="6489250" y="2699264"/>
            <a:ext cx="1131929" cy="646331"/>
          </a:xfrm>
          <a:prstGeom prst="rect">
            <a:avLst/>
          </a:prstGeom>
          <a:solidFill>
            <a:schemeClr val="tx2">
              <a:lumMod val="25000"/>
              <a:lumOff val="75000"/>
            </a:schemeClr>
          </a:solidFill>
        </p:spPr>
        <p:txBody>
          <a:bodyPr wrap="square" rtlCol="0">
            <a:spAutoFit/>
          </a:bodyPr>
          <a:lstStyle/>
          <a:p>
            <a:r>
              <a:rPr lang="en-NZ" dirty="0">
                <a:solidFill>
                  <a:schemeClr val="accent1"/>
                </a:solidFill>
              </a:rPr>
              <a:t>Supply chain</a:t>
            </a:r>
          </a:p>
        </p:txBody>
      </p:sp>
      <p:sp>
        <p:nvSpPr>
          <p:cNvPr id="29" name="TextBox 28">
            <a:extLst>
              <a:ext uri="{FF2B5EF4-FFF2-40B4-BE49-F238E27FC236}">
                <a16:creationId xmlns:a16="http://schemas.microsoft.com/office/drawing/2014/main" id="{480C333E-1CFE-4FB2-496A-CDCE913D87C0}"/>
              </a:ext>
            </a:extLst>
          </p:cNvPr>
          <p:cNvSpPr txBox="1"/>
          <p:nvPr/>
        </p:nvSpPr>
        <p:spPr>
          <a:xfrm>
            <a:off x="6489250" y="3874000"/>
            <a:ext cx="1131929" cy="646331"/>
          </a:xfrm>
          <a:prstGeom prst="rect">
            <a:avLst/>
          </a:prstGeom>
          <a:solidFill>
            <a:schemeClr val="tx2">
              <a:lumMod val="25000"/>
              <a:lumOff val="75000"/>
            </a:schemeClr>
          </a:solidFill>
        </p:spPr>
        <p:txBody>
          <a:bodyPr wrap="square" rtlCol="0">
            <a:spAutoFit/>
          </a:bodyPr>
          <a:lstStyle/>
          <a:p>
            <a:r>
              <a:rPr lang="en-NZ" dirty="0">
                <a:solidFill>
                  <a:schemeClr val="accent1"/>
                </a:solidFill>
              </a:rPr>
              <a:t>Wage induced</a:t>
            </a:r>
          </a:p>
        </p:txBody>
      </p:sp>
      <p:sp>
        <p:nvSpPr>
          <p:cNvPr id="30" name="TextBox 29">
            <a:extLst>
              <a:ext uri="{FF2B5EF4-FFF2-40B4-BE49-F238E27FC236}">
                <a16:creationId xmlns:a16="http://schemas.microsoft.com/office/drawing/2014/main" id="{0B9389F7-6431-F2B4-2524-EB2205699DD6}"/>
              </a:ext>
            </a:extLst>
          </p:cNvPr>
          <p:cNvSpPr txBox="1"/>
          <p:nvPr/>
        </p:nvSpPr>
        <p:spPr>
          <a:xfrm>
            <a:off x="6489250" y="4999235"/>
            <a:ext cx="1433754" cy="923330"/>
          </a:xfrm>
          <a:prstGeom prst="rect">
            <a:avLst/>
          </a:prstGeom>
          <a:solidFill>
            <a:schemeClr val="tx2">
              <a:lumMod val="25000"/>
              <a:lumOff val="75000"/>
            </a:schemeClr>
          </a:solidFill>
        </p:spPr>
        <p:txBody>
          <a:bodyPr wrap="square" rtlCol="0">
            <a:spAutoFit/>
          </a:bodyPr>
          <a:lstStyle/>
          <a:p>
            <a:r>
              <a:rPr lang="en-NZ" dirty="0">
                <a:solidFill>
                  <a:schemeClr val="accent1"/>
                </a:solidFill>
              </a:rPr>
              <a:t>Supply chain investments</a:t>
            </a:r>
          </a:p>
        </p:txBody>
      </p:sp>
      <p:cxnSp>
        <p:nvCxnSpPr>
          <p:cNvPr id="33" name="Straight Arrow Connector 32">
            <a:extLst>
              <a:ext uri="{FF2B5EF4-FFF2-40B4-BE49-F238E27FC236}">
                <a16:creationId xmlns:a16="http://schemas.microsoft.com/office/drawing/2014/main" id="{DE7DA208-DCD7-4E38-1F8A-5AA6F4D50188}"/>
              </a:ext>
            </a:extLst>
          </p:cNvPr>
          <p:cNvCxnSpPr>
            <a:cxnSpLocks/>
          </p:cNvCxnSpPr>
          <p:nvPr/>
        </p:nvCxnSpPr>
        <p:spPr>
          <a:xfrm>
            <a:off x="1390650" y="3181886"/>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BAC9AD7A-729E-C89D-5E97-90383564F556}"/>
              </a:ext>
            </a:extLst>
          </p:cNvPr>
          <p:cNvCxnSpPr>
            <a:cxnSpLocks/>
          </p:cNvCxnSpPr>
          <p:nvPr/>
        </p:nvCxnSpPr>
        <p:spPr>
          <a:xfrm>
            <a:off x="3511550" y="3181886"/>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5BCC7317-6258-645B-E127-2459D2BE6FFB}"/>
              </a:ext>
            </a:extLst>
          </p:cNvPr>
          <p:cNvSpPr txBox="1"/>
          <p:nvPr/>
        </p:nvSpPr>
        <p:spPr>
          <a:xfrm>
            <a:off x="510957" y="3722452"/>
            <a:ext cx="3571028" cy="726876"/>
          </a:xfrm>
          <a:prstGeom prst="rect">
            <a:avLst/>
          </a:prstGeom>
          <a:noFill/>
        </p:spPr>
        <p:txBody>
          <a:bodyPr wrap="square" rtlCol="0">
            <a:noAutofit/>
          </a:bodyPr>
          <a:lstStyle/>
          <a:p>
            <a:pPr algn="ctr"/>
            <a:r>
              <a:rPr lang="en-NZ" dirty="0">
                <a:solidFill>
                  <a:srgbClr val="009BC0"/>
                </a:solidFill>
              </a:rPr>
              <a:t>Employees</a:t>
            </a:r>
          </a:p>
          <a:p>
            <a:pPr algn="ctr"/>
            <a:r>
              <a:rPr lang="en-NZ" sz="1400" dirty="0">
                <a:solidFill>
                  <a:srgbClr val="009BC0"/>
                </a:solidFill>
              </a:rPr>
              <a:t>(who spend their wages in the economy and induce more economic activity)</a:t>
            </a:r>
          </a:p>
        </p:txBody>
      </p:sp>
      <p:sp>
        <p:nvSpPr>
          <p:cNvPr id="36" name="TextBox 35">
            <a:extLst>
              <a:ext uri="{FF2B5EF4-FFF2-40B4-BE49-F238E27FC236}">
                <a16:creationId xmlns:a16="http://schemas.microsoft.com/office/drawing/2014/main" id="{9837DF1B-ACCF-B19E-2129-05553BA22D9F}"/>
              </a:ext>
            </a:extLst>
          </p:cNvPr>
          <p:cNvSpPr txBox="1"/>
          <p:nvPr/>
        </p:nvSpPr>
        <p:spPr>
          <a:xfrm>
            <a:off x="3499624" y="3722452"/>
            <a:ext cx="3571028" cy="726876"/>
          </a:xfrm>
          <a:prstGeom prst="rect">
            <a:avLst/>
          </a:prstGeom>
          <a:noFill/>
        </p:spPr>
        <p:txBody>
          <a:bodyPr wrap="square" rtlCol="0">
            <a:noAutofit/>
          </a:bodyPr>
          <a:lstStyle/>
          <a:p>
            <a:pPr algn="ctr"/>
            <a:r>
              <a:rPr lang="en-NZ" dirty="0">
                <a:solidFill>
                  <a:srgbClr val="009BC0"/>
                </a:solidFill>
              </a:rPr>
              <a:t>Employees</a:t>
            </a:r>
          </a:p>
          <a:p>
            <a:pPr algn="ctr"/>
            <a:r>
              <a:rPr lang="en-NZ" sz="1400" dirty="0">
                <a:solidFill>
                  <a:srgbClr val="009BC0"/>
                </a:solidFill>
              </a:rPr>
              <a:t>(wage induction)</a:t>
            </a:r>
          </a:p>
        </p:txBody>
      </p:sp>
      <p:cxnSp>
        <p:nvCxnSpPr>
          <p:cNvPr id="37" name="Straight Arrow Connector 36">
            <a:extLst>
              <a:ext uri="{FF2B5EF4-FFF2-40B4-BE49-F238E27FC236}">
                <a16:creationId xmlns:a16="http://schemas.microsoft.com/office/drawing/2014/main" id="{DED27A21-3675-86F6-1814-974BA5DBBE2E}"/>
              </a:ext>
            </a:extLst>
          </p:cNvPr>
          <p:cNvCxnSpPr>
            <a:cxnSpLocks/>
          </p:cNvCxnSpPr>
          <p:nvPr/>
        </p:nvCxnSpPr>
        <p:spPr>
          <a:xfrm>
            <a:off x="5199559" y="3181886"/>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Plus Sign 37">
            <a:extLst>
              <a:ext uri="{FF2B5EF4-FFF2-40B4-BE49-F238E27FC236}">
                <a16:creationId xmlns:a16="http://schemas.microsoft.com/office/drawing/2014/main" id="{B6529E06-C00A-4DFB-FCA7-D7663CE5C789}"/>
              </a:ext>
            </a:extLst>
          </p:cNvPr>
          <p:cNvSpPr/>
          <p:nvPr/>
        </p:nvSpPr>
        <p:spPr>
          <a:xfrm>
            <a:off x="2189447" y="2337309"/>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Plus Sign 38">
            <a:extLst>
              <a:ext uri="{FF2B5EF4-FFF2-40B4-BE49-F238E27FC236}">
                <a16:creationId xmlns:a16="http://schemas.microsoft.com/office/drawing/2014/main" id="{0173E56F-4BA6-6767-961E-F03DFAF55D48}"/>
              </a:ext>
            </a:extLst>
          </p:cNvPr>
          <p:cNvSpPr/>
          <p:nvPr/>
        </p:nvSpPr>
        <p:spPr>
          <a:xfrm>
            <a:off x="4222521" y="2325740"/>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Equals 39">
            <a:extLst>
              <a:ext uri="{FF2B5EF4-FFF2-40B4-BE49-F238E27FC236}">
                <a16:creationId xmlns:a16="http://schemas.microsoft.com/office/drawing/2014/main" id="{50E6C4F1-2925-56C5-28E8-ACC5ACE8ACB3}"/>
              </a:ext>
            </a:extLst>
          </p:cNvPr>
          <p:cNvSpPr/>
          <p:nvPr/>
        </p:nvSpPr>
        <p:spPr>
          <a:xfrm>
            <a:off x="5938410" y="2320361"/>
            <a:ext cx="274897" cy="29254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41" name="Plus Sign 40">
            <a:extLst>
              <a:ext uri="{FF2B5EF4-FFF2-40B4-BE49-F238E27FC236}">
                <a16:creationId xmlns:a16="http://schemas.microsoft.com/office/drawing/2014/main" id="{D27ECCC2-53C5-3944-3F40-6DAF00DBECC5}"/>
              </a:ext>
            </a:extLst>
          </p:cNvPr>
          <p:cNvSpPr/>
          <p:nvPr/>
        </p:nvSpPr>
        <p:spPr>
          <a:xfrm>
            <a:off x="4241800" y="3876117"/>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Equals 41">
            <a:extLst>
              <a:ext uri="{FF2B5EF4-FFF2-40B4-BE49-F238E27FC236}">
                <a16:creationId xmlns:a16="http://schemas.microsoft.com/office/drawing/2014/main" id="{2B6FE165-5D6B-9D09-EA58-17E5E7E170C7}"/>
              </a:ext>
            </a:extLst>
          </p:cNvPr>
          <p:cNvSpPr/>
          <p:nvPr/>
        </p:nvSpPr>
        <p:spPr>
          <a:xfrm>
            <a:off x="5959493" y="3868192"/>
            <a:ext cx="274897" cy="29254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43" name="TextBox 42">
            <a:extLst>
              <a:ext uri="{FF2B5EF4-FFF2-40B4-BE49-F238E27FC236}">
                <a16:creationId xmlns:a16="http://schemas.microsoft.com/office/drawing/2014/main" id="{31FC4C67-78A7-7249-DFA3-D50D8C322355}"/>
              </a:ext>
            </a:extLst>
          </p:cNvPr>
          <p:cNvSpPr txBox="1"/>
          <p:nvPr/>
        </p:nvSpPr>
        <p:spPr>
          <a:xfrm>
            <a:off x="543633" y="5043005"/>
            <a:ext cx="3571028" cy="1058965"/>
          </a:xfrm>
          <a:prstGeom prst="rect">
            <a:avLst/>
          </a:prstGeom>
          <a:noFill/>
        </p:spPr>
        <p:txBody>
          <a:bodyPr wrap="square" rtlCol="0">
            <a:noAutofit/>
          </a:bodyPr>
          <a:lstStyle/>
          <a:p>
            <a:pPr algn="ctr"/>
            <a:r>
              <a:rPr lang="en-NZ" dirty="0">
                <a:solidFill>
                  <a:srgbClr val="009BC0"/>
                </a:solidFill>
              </a:rPr>
              <a:t>Spending on capital</a:t>
            </a:r>
          </a:p>
          <a:p>
            <a:pPr algn="ctr"/>
            <a:r>
              <a:rPr lang="en-NZ" sz="1400" dirty="0">
                <a:solidFill>
                  <a:srgbClr val="009BC0"/>
                </a:solidFill>
              </a:rPr>
              <a:t>(Economic impact of the industry - who supply brewers, and the breweries - spending on plant and machinery)</a:t>
            </a:r>
          </a:p>
        </p:txBody>
      </p:sp>
      <p:cxnSp>
        <p:nvCxnSpPr>
          <p:cNvPr id="44" name="Straight Arrow Connector 43">
            <a:extLst>
              <a:ext uri="{FF2B5EF4-FFF2-40B4-BE49-F238E27FC236}">
                <a16:creationId xmlns:a16="http://schemas.microsoft.com/office/drawing/2014/main" id="{4904898F-3913-7310-E583-A6B35424A842}"/>
              </a:ext>
            </a:extLst>
          </p:cNvPr>
          <p:cNvCxnSpPr>
            <a:cxnSpLocks/>
          </p:cNvCxnSpPr>
          <p:nvPr/>
        </p:nvCxnSpPr>
        <p:spPr>
          <a:xfrm>
            <a:off x="1390650" y="4631148"/>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5687C4B8-ED6D-F191-80AE-74328E993252}"/>
              </a:ext>
            </a:extLst>
          </p:cNvPr>
          <p:cNvCxnSpPr>
            <a:cxnSpLocks/>
          </p:cNvCxnSpPr>
          <p:nvPr/>
        </p:nvCxnSpPr>
        <p:spPr>
          <a:xfrm>
            <a:off x="3511550" y="4631148"/>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0CD1C0F8-B8DE-D63D-ED88-9C4A4B0849EB}"/>
              </a:ext>
            </a:extLst>
          </p:cNvPr>
          <p:cNvCxnSpPr>
            <a:cxnSpLocks/>
          </p:cNvCxnSpPr>
          <p:nvPr/>
        </p:nvCxnSpPr>
        <p:spPr>
          <a:xfrm>
            <a:off x="5199559" y="4631148"/>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B7E9BAD8-0B41-8F63-54A9-33BA789F4370}"/>
              </a:ext>
            </a:extLst>
          </p:cNvPr>
          <p:cNvSpPr txBox="1"/>
          <p:nvPr/>
        </p:nvSpPr>
        <p:spPr>
          <a:xfrm>
            <a:off x="7719787" y="1271505"/>
            <a:ext cx="2038621" cy="369332"/>
          </a:xfrm>
          <a:prstGeom prst="rect">
            <a:avLst/>
          </a:prstGeom>
          <a:noFill/>
        </p:spPr>
        <p:txBody>
          <a:bodyPr wrap="square" rtlCol="0">
            <a:noAutofit/>
          </a:bodyPr>
          <a:lstStyle/>
          <a:p>
            <a:pPr algn="ctr"/>
            <a:r>
              <a:rPr lang="en-NZ" dirty="0">
                <a:solidFill>
                  <a:srgbClr val="0070C0"/>
                </a:solidFill>
              </a:rPr>
              <a:t>GDP impact of…</a:t>
            </a:r>
            <a:endParaRPr lang="en-NZ" sz="1400" dirty="0">
              <a:solidFill>
                <a:srgbClr val="0070C0"/>
              </a:solidFill>
            </a:endParaRPr>
          </a:p>
        </p:txBody>
      </p:sp>
      <p:sp>
        <p:nvSpPr>
          <p:cNvPr id="48" name="Plus Sign 47">
            <a:extLst>
              <a:ext uri="{FF2B5EF4-FFF2-40B4-BE49-F238E27FC236}">
                <a16:creationId xmlns:a16="http://schemas.microsoft.com/office/drawing/2014/main" id="{5008A8B9-9FA2-5712-4EA5-6CE3A6C862D3}"/>
              </a:ext>
            </a:extLst>
          </p:cNvPr>
          <p:cNvSpPr/>
          <p:nvPr/>
        </p:nvSpPr>
        <p:spPr>
          <a:xfrm>
            <a:off x="4243604" y="5324504"/>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Equals 48">
            <a:extLst>
              <a:ext uri="{FF2B5EF4-FFF2-40B4-BE49-F238E27FC236}">
                <a16:creationId xmlns:a16="http://schemas.microsoft.com/office/drawing/2014/main" id="{C645CF50-C6A6-368E-3CFB-700109A3179F}"/>
              </a:ext>
            </a:extLst>
          </p:cNvPr>
          <p:cNvSpPr/>
          <p:nvPr/>
        </p:nvSpPr>
        <p:spPr>
          <a:xfrm>
            <a:off x="5959493" y="5319125"/>
            <a:ext cx="274897" cy="29254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52" name="TextBox 51">
            <a:extLst>
              <a:ext uri="{FF2B5EF4-FFF2-40B4-BE49-F238E27FC236}">
                <a16:creationId xmlns:a16="http://schemas.microsoft.com/office/drawing/2014/main" id="{14400934-3D3F-6E02-10FA-2E38934FB04A}"/>
              </a:ext>
            </a:extLst>
          </p:cNvPr>
          <p:cNvSpPr txBox="1"/>
          <p:nvPr/>
        </p:nvSpPr>
        <p:spPr>
          <a:xfrm>
            <a:off x="7867379" y="1666065"/>
            <a:ext cx="2038621" cy="579443"/>
          </a:xfrm>
          <a:prstGeom prst="rect">
            <a:avLst/>
          </a:prstGeom>
          <a:noFill/>
        </p:spPr>
        <p:txBody>
          <a:bodyPr wrap="square" rtlCol="0">
            <a:noAutofit/>
          </a:bodyPr>
          <a:lstStyle/>
          <a:p>
            <a:r>
              <a:rPr lang="en-NZ" sz="1000" dirty="0">
                <a:solidFill>
                  <a:srgbClr val="0070C0"/>
                </a:solidFill>
              </a:rPr>
              <a:t>Production at breweries and those in the breweries downstream value chain</a:t>
            </a:r>
          </a:p>
        </p:txBody>
      </p:sp>
      <p:sp>
        <p:nvSpPr>
          <p:cNvPr id="53" name="TextBox 52">
            <a:extLst>
              <a:ext uri="{FF2B5EF4-FFF2-40B4-BE49-F238E27FC236}">
                <a16:creationId xmlns:a16="http://schemas.microsoft.com/office/drawing/2014/main" id="{417DF977-B601-7DAA-1895-A88D8C9F8774}"/>
              </a:ext>
            </a:extLst>
          </p:cNvPr>
          <p:cNvSpPr txBox="1"/>
          <p:nvPr/>
        </p:nvSpPr>
        <p:spPr>
          <a:xfrm>
            <a:off x="4270448" y="5135240"/>
            <a:ext cx="2038621" cy="1058965"/>
          </a:xfrm>
          <a:prstGeom prst="rect">
            <a:avLst/>
          </a:prstGeom>
          <a:noFill/>
        </p:spPr>
        <p:txBody>
          <a:bodyPr wrap="square" rtlCol="0">
            <a:noAutofit/>
          </a:bodyPr>
          <a:lstStyle/>
          <a:p>
            <a:pPr algn="ctr"/>
            <a:r>
              <a:rPr lang="en-NZ" dirty="0">
                <a:solidFill>
                  <a:srgbClr val="009BC0"/>
                </a:solidFill>
              </a:rPr>
              <a:t>Spending on capital</a:t>
            </a:r>
          </a:p>
          <a:p>
            <a:pPr algn="ctr"/>
            <a:r>
              <a:rPr lang="en-NZ" sz="1400" dirty="0">
                <a:solidFill>
                  <a:srgbClr val="009BC0"/>
                </a:solidFill>
              </a:rPr>
              <a:t>(Post Breweries)</a:t>
            </a:r>
          </a:p>
        </p:txBody>
      </p:sp>
      <p:sp>
        <p:nvSpPr>
          <p:cNvPr id="54" name="TextBox 53">
            <a:extLst>
              <a:ext uri="{FF2B5EF4-FFF2-40B4-BE49-F238E27FC236}">
                <a16:creationId xmlns:a16="http://schemas.microsoft.com/office/drawing/2014/main" id="{E58A518F-3016-FB91-61F0-33F97227F6E8}"/>
              </a:ext>
            </a:extLst>
          </p:cNvPr>
          <p:cNvSpPr txBox="1"/>
          <p:nvPr/>
        </p:nvSpPr>
        <p:spPr>
          <a:xfrm>
            <a:off x="7867379" y="2724412"/>
            <a:ext cx="2038621" cy="579443"/>
          </a:xfrm>
          <a:prstGeom prst="rect">
            <a:avLst/>
          </a:prstGeom>
          <a:noFill/>
        </p:spPr>
        <p:txBody>
          <a:bodyPr wrap="square" rtlCol="0">
            <a:noAutofit/>
          </a:bodyPr>
          <a:lstStyle/>
          <a:p>
            <a:r>
              <a:rPr lang="en-NZ" sz="1000" dirty="0">
                <a:solidFill>
                  <a:srgbClr val="0070C0"/>
                </a:solidFill>
              </a:rPr>
              <a:t>Those industries supplying into the brewing industry, across the production cycle</a:t>
            </a:r>
          </a:p>
        </p:txBody>
      </p:sp>
      <p:sp>
        <p:nvSpPr>
          <p:cNvPr id="55" name="TextBox 54">
            <a:extLst>
              <a:ext uri="{FF2B5EF4-FFF2-40B4-BE49-F238E27FC236}">
                <a16:creationId xmlns:a16="http://schemas.microsoft.com/office/drawing/2014/main" id="{1BC218C0-9B88-E23D-8097-B65ADA2F7CE8}"/>
              </a:ext>
            </a:extLst>
          </p:cNvPr>
          <p:cNvSpPr txBox="1"/>
          <p:nvPr/>
        </p:nvSpPr>
        <p:spPr>
          <a:xfrm>
            <a:off x="7867378" y="3851839"/>
            <a:ext cx="2038621" cy="579443"/>
          </a:xfrm>
          <a:prstGeom prst="rect">
            <a:avLst/>
          </a:prstGeom>
          <a:noFill/>
        </p:spPr>
        <p:txBody>
          <a:bodyPr wrap="square" rtlCol="0">
            <a:noAutofit/>
          </a:bodyPr>
          <a:lstStyle/>
          <a:p>
            <a:r>
              <a:rPr lang="en-NZ" sz="1000" dirty="0">
                <a:solidFill>
                  <a:srgbClr val="0070C0"/>
                </a:solidFill>
              </a:rPr>
              <a:t>Employees across the production cycle who induce further economic activity through spending their wages</a:t>
            </a:r>
          </a:p>
        </p:txBody>
      </p:sp>
      <p:sp>
        <p:nvSpPr>
          <p:cNvPr id="56" name="TextBox 55">
            <a:extLst>
              <a:ext uri="{FF2B5EF4-FFF2-40B4-BE49-F238E27FC236}">
                <a16:creationId xmlns:a16="http://schemas.microsoft.com/office/drawing/2014/main" id="{44187D56-0F47-5FF7-1725-CAE3E576BDA8}"/>
              </a:ext>
            </a:extLst>
          </p:cNvPr>
          <p:cNvSpPr txBox="1"/>
          <p:nvPr/>
        </p:nvSpPr>
        <p:spPr>
          <a:xfrm>
            <a:off x="7880998" y="5101674"/>
            <a:ext cx="2038621" cy="579443"/>
          </a:xfrm>
          <a:prstGeom prst="rect">
            <a:avLst/>
          </a:prstGeom>
          <a:noFill/>
        </p:spPr>
        <p:txBody>
          <a:bodyPr wrap="square" rtlCol="0">
            <a:noAutofit/>
          </a:bodyPr>
          <a:lstStyle/>
          <a:p>
            <a:r>
              <a:rPr lang="en-NZ" sz="1000" dirty="0">
                <a:solidFill>
                  <a:srgbClr val="0070C0"/>
                </a:solidFill>
              </a:rPr>
              <a:t>Capital spending across the production cycle, which generates economic activity</a:t>
            </a:r>
          </a:p>
        </p:txBody>
      </p:sp>
      <p:sp>
        <p:nvSpPr>
          <p:cNvPr id="57" name="Plus Sign 56">
            <a:extLst>
              <a:ext uri="{FF2B5EF4-FFF2-40B4-BE49-F238E27FC236}">
                <a16:creationId xmlns:a16="http://schemas.microsoft.com/office/drawing/2014/main" id="{F4023DB7-DA63-7C94-DE98-EFAE6E7AE5A6}"/>
              </a:ext>
            </a:extLst>
          </p:cNvPr>
          <p:cNvSpPr/>
          <p:nvPr/>
        </p:nvSpPr>
        <p:spPr>
          <a:xfrm>
            <a:off x="8599397" y="2297597"/>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8" name="Plus Sign 57">
            <a:extLst>
              <a:ext uri="{FF2B5EF4-FFF2-40B4-BE49-F238E27FC236}">
                <a16:creationId xmlns:a16="http://schemas.microsoft.com/office/drawing/2014/main" id="{0BF9076D-C353-B9C2-2ACB-BEAC361CBB6C}"/>
              </a:ext>
            </a:extLst>
          </p:cNvPr>
          <p:cNvSpPr/>
          <p:nvPr/>
        </p:nvSpPr>
        <p:spPr>
          <a:xfrm>
            <a:off x="8621167" y="3464116"/>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Plus Sign 58">
            <a:extLst>
              <a:ext uri="{FF2B5EF4-FFF2-40B4-BE49-F238E27FC236}">
                <a16:creationId xmlns:a16="http://schemas.microsoft.com/office/drawing/2014/main" id="{B2E21F87-42C7-286A-86AE-AEF072A3AD5F}"/>
              </a:ext>
            </a:extLst>
          </p:cNvPr>
          <p:cNvSpPr/>
          <p:nvPr/>
        </p:nvSpPr>
        <p:spPr>
          <a:xfrm>
            <a:off x="8641911" y="4703291"/>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0" name="Equals 59">
            <a:extLst>
              <a:ext uri="{FF2B5EF4-FFF2-40B4-BE49-F238E27FC236}">
                <a16:creationId xmlns:a16="http://schemas.microsoft.com/office/drawing/2014/main" id="{DFF775C2-C44B-4747-E69A-55B8714E253D}"/>
              </a:ext>
            </a:extLst>
          </p:cNvPr>
          <p:cNvSpPr/>
          <p:nvPr/>
        </p:nvSpPr>
        <p:spPr>
          <a:xfrm>
            <a:off x="8646414" y="5734817"/>
            <a:ext cx="274897" cy="29254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62" name="TextBox 61">
            <a:extLst>
              <a:ext uri="{FF2B5EF4-FFF2-40B4-BE49-F238E27FC236}">
                <a16:creationId xmlns:a16="http://schemas.microsoft.com/office/drawing/2014/main" id="{92E676D6-B97A-B342-1CAF-F7797F273ABB}"/>
              </a:ext>
            </a:extLst>
          </p:cNvPr>
          <p:cNvSpPr txBox="1"/>
          <p:nvPr/>
        </p:nvSpPr>
        <p:spPr>
          <a:xfrm>
            <a:off x="7801542" y="6120119"/>
            <a:ext cx="2038621" cy="369332"/>
          </a:xfrm>
          <a:prstGeom prst="rect">
            <a:avLst/>
          </a:prstGeom>
          <a:noFill/>
        </p:spPr>
        <p:txBody>
          <a:bodyPr wrap="square" rtlCol="0">
            <a:noAutofit/>
          </a:bodyPr>
          <a:lstStyle/>
          <a:p>
            <a:pPr algn="ctr"/>
            <a:r>
              <a:rPr lang="en-NZ" dirty="0">
                <a:solidFill>
                  <a:srgbClr val="0070C0"/>
                </a:solidFill>
              </a:rPr>
              <a:t>Total GDP impact</a:t>
            </a:r>
            <a:endParaRPr lang="en-NZ" sz="1400" dirty="0">
              <a:solidFill>
                <a:srgbClr val="0070C0"/>
              </a:solidFill>
            </a:endParaRPr>
          </a:p>
        </p:txBody>
      </p:sp>
      <p:sp>
        <p:nvSpPr>
          <p:cNvPr id="63" name="TextBox 62">
            <a:extLst>
              <a:ext uri="{FF2B5EF4-FFF2-40B4-BE49-F238E27FC236}">
                <a16:creationId xmlns:a16="http://schemas.microsoft.com/office/drawing/2014/main" id="{4CA70BB1-025B-3C8D-1A32-4E0AEAC23AB5}"/>
              </a:ext>
            </a:extLst>
          </p:cNvPr>
          <p:cNvSpPr txBox="1"/>
          <p:nvPr/>
        </p:nvSpPr>
        <p:spPr>
          <a:xfrm>
            <a:off x="1898420" y="1333144"/>
            <a:ext cx="1194558" cy="643307"/>
          </a:xfrm>
          <a:prstGeom prst="rect">
            <a:avLst/>
          </a:prstGeom>
          <a:solidFill>
            <a:schemeClr val="accent3">
              <a:lumMod val="20000"/>
              <a:lumOff val="80000"/>
            </a:schemeClr>
          </a:solidFill>
        </p:spPr>
        <p:txBody>
          <a:bodyPr wrap="none" rtlCol="0" anchor="ctr" anchorCtr="0">
            <a:noAutofit/>
          </a:bodyPr>
          <a:lstStyle/>
          <a:p>
            <a:pPr algn="ctr"/>
            <a:r>
              <a:rPr lang="en-NZ" dirty="0">
                <a:solidFill>
                  <a:schemeClr val="accent1"/>
                </a:solidFill>
              </a:rPr>
              <a:t>BREWERS</a:t>
            </a:r>
          </a:p>
        </p:txBody>
      </p:sp>
      <p:sp>
        <p:nvSpPr>
          <p:cNvPr id="64" name="TextBox 63">
            <a:extLst>
              <a:ext uri="{FF2B5EF4-FFF2-40B4-BE49-F238E27FC236}">
                <a16:creationId xmlns:a16="http://schemas.microsoft.com/office/drawing/2014/main" id="{7948F483-E5B4-192B-EB1D-94E23684530D}"/>
              </a:ext>
            </a:extLst>
          </p:cNvPr>
          <p:cNvSpPr txBox="1"/>
          <p:nvPr/>
        </p:nvSpPr>
        <p:spPr>
          <a:xfrm>
            <a:off x="4381500" y="1315759"/>
            <a:ext cx="1691066" cy="646331"/>
          </a:xfrm>
          <a:prstGeom prst="rect">
            <a:avLst/>
          </a:prstGeom>
          <a:solidFill>
            <a:schemeClr val="accent3">
              <a:lumMod val="20000"/>
              <a:lumOff val="80000"/>
            </a:schemeClr>
          </a:solidFill>
        </p:spPr>
        <p:txBody>
          <a:bodyPr wrap="square" rtlCol="0" anchor="ctr" anchorCtr="0">
            <a:spAutoFit/>
          </a:bodyPr>
          <a:lstStyle/>
          <a:p>
            <a:pPr algn="ctr"/>
            <a:r>
              <a:rPr lang="en-NZ" dirty="0">
                <a:solidFill>
                  <a:schemeClr val="accent1"/>
                </a:solidFill>
              </a:rPr>
              <a:t>DOWNSTREAM VALUE CHAIN</a:t>
            </a:r>
          </a:p>
        </p:txBody>
      </p:sp>
      <p:pic>
        <p:nvPicPr>
          <p:cNvPr id="3" name="Picture 2">
            <a:extLst>
              <a:ext uri="{FF2B5EF4-FFF2-40B4-BE49-F238E27FC236}">
                <a16:creationId xmlns:a16="http://schemas.microsoft.com/office/drawing/2014/main" id="{AA1A5990-24E4-05F2-D577-96C7B67E6561}"/>
              </a:ext>
            </a:extLst>
          </p:cNvPr>
          <p:cNvPicPr>
            <a:picLocks noChangeAspect="1"/>
          </p:cNvPicPr>
          <p:nvPr/>
        </p:nvPicPr>
        <p:blipFill>
          <a:blip r:embed="rId3"/>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1806565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4244455" y="3300398"/>
            <a:ext cx="5331141" cy="31201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7728013" cy="523220"/>
          </a:xfrm>
          <a:prstGeom prst="rect">
            <a:avLst/>
          </a:prstGeom>
          <a:noFill/>
        </p:spPr>
        <p:txBody>
          <a:bodyPr wrap="none" rtlCol="0">
            <a:spAutoFit/>
          </a:bodyPr>
          <a:lstStyle/>
          <a:p>
            <a:r>
              <a:rPr lang="en-NZ" sz="2800" b="1" dirty="0">
                <a:solidFill>
                  <a:srgbClr val="009BC0"/>
                </a:solidFill>
              </a:rPr>
              <a:t>Economic Analysis results – Total GDP impacts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5</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30586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4367284" y="3300398"/>
            <a:ext cx="1595501"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4367284" y="3719482"/>
            <a:ext cx="5208312" cy="2677656"/>
          </a:xfrm>
          <a:prstGeom prst="rect">
            <a:avLst/>
          </a:prstGeom>
          <a:noFill/>
        </p:spPr>
        <p:txBody>
          <a:bodyPr wrap="square" rtlCol="0">
            <a:spAutoFit/>
          </a:bodyPr>
          <a:lstStyle/>
          <a:p>
            <a:pPr marL="171450" indent="-171450">
              <a:buFont typeface="Arial" panose="020B0604020202020204" pitchFamily="34" charset="0"/>
              <a:buChar char="•"/>
            </a:pPr>
            <a:r>
              <a:rPr lang="en-NZ" sz="1050" dirty="0"/>
              <a:t>Total GDP impact of the brewery industry in 2023 is estimated at NZD$3.58 billion. This equates to 0.9% of total GDP (Source: Infometrics – annual GDP to March 2023)</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The $3.58 billion is made up of $1.47 billion impact generated by the brewers, and industry that sit in their supply chain, and $2.12 billion generated through the breweries downstream value chain.</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Almost $2 billion of the total impact is through the production of beer – be it the industry supplying inputs, the breweries themselves, and all the industry associated with the post-production distribution, retail and hospitality.</a:t>
            </a:r>
          </a:p>
          <a:p>
            <a:endParaRPr lang="en-NZ" sz="1050" dirty="0"/>
          </a:p>
          <a:p>
            <a:pPr marL="179388" indent="-179388">
              <a:buFont typeface="Arial" panose="020B0604020202020204" pitchFamily="34" charset="0"/>
              <a:buChar char="•"/>
            </a:pPr>
            <a:r>
              <a:rPr lang="en-NZ" sz="1050" dirty="0"/>
              <a:t>Almost $1 billion of the total impact is the result of employers across the full production cycle spending wages and inducing further economic activity.</a:t>
            </a:r>
          </a:p>
          <a:p>
            <a:pPr marL="179388" indent="-179388">
              <a:buFont typeface="Arial" panose="020B0604020202020204" pitchFamily="34" charset="0"/>
              <a:buChar char="•"/>
            </a:pPr>
            <a:endParaRPr lang="en-NZ" sz="1050" dirty="0"/>
          </a:p>
          <a:p>
            <a:pPr marL="179388" indent="-179388">
              <a:buFont typeface="Arial" panose="020B0604020202020204" pitchFamily="34" charset="0"/>
              <a:buChar char="•"/>
            </a:pPr>
            <a:r>
              <a:rPr lang="en-NZ" sz="1050" dirty="0"/>
              <a:t>$650 million of the $3.58 billion is the result of all industries in the production cycle investing in capital.</a:t>
            </a:r>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10" name="Picture 9">
            <a:extLst>
              <a:ext uri="{FF2B5EF4-FFF2-40B4-BE49-F238E27FC236}">
                <a16:creationId xmlns:a16="http://schemas.microsoft.com/office/drawing/2014/main" id="{FB4B233C-5643-C53C-B907-F17B7439DC94}"/>
              </a:ext>
            </a:extLst>
          </p:cNvPr>
          <p:cNvPicPr>
            <a:picLocks noChangeAspect="1"/>
          </p:cNvPicPr>
          <p:nvPr/>
        </p:nvPicPr>
        <p:blipFill>
          <a:blip r:embed="rId3"/>
          <a:stretch>
            <a:fillRect/>
          </a:stretch>
        </p:blipFill>
        <p:spPr>
          <a:xfrm>
            <a:off x="269732" y="3324431"/>
            <a:ext cx="3886200" cy="1552575"/>
          </a:xfrm>
          <a:prstGeom prst="rect">
            <a:avLst/>
          </a:prstGeom>
        </p:spPr>
      </p:pic>
      <p:pic>
        <p:nvPicPr>
          <p:cNvPr id="2" name="Picture 1">
            <a:extLst>
              <a:ext uri="{FF2B5EF4-FFF2-40B4-BE49-F238E27FC236}">
                <a16:creationId xmlns:a16="http://schemas.microsoft.com/office/drawing/2014/main" id="{862040A7-D4F5-6ABD-E999-4A00F01D6A58}"/>
              </a:ext>
            </a:extLst>
          </p:cNvPr>
          <p:cNvPicPr>
            <a:picLocks noChangeAspect="1"/>
          </p:cNvPicPr>
          <p:nvPr/>
        </p:nvPicPr>
        <p:blipFill>
          <a:blip r:embed="rId4"/>
          <a:stretch>
            <a:fillRect/>
          </a:stretch>
        </p:blipFill>
        <p:spPr>
          <a:xfrm>
            <a:off x="1111692" y="6267450"/>
            <a:ext cx="599924" cy="590550"/>
          </a:xfrm>
          <a:prstGeom prst="rect">
            <a:avLst/>
          </a:prstGeom>
        </p:spPr>
      </p:pic>
      <p:pic>
        <p:nvPicPr>
          <p:cNvPr id="3" name="Picture 2">
            <a:extLst>
              <a:ext uri="{FF2B5EF4-FFF2-40B4-BE49-F238E27FC236}">
                <a16:creationId xmlns:a16="http://schemas.microsoft.com/office/drawing/2014/main" id="{A4A338DF-9B90-8CC0-0DE0-E832F96BE5B9}"/>
              </a:ext>
            </a:extLst>
          </p:cNvPr>
          <p:cNvPicPr>
            <a:picLocks noChangeAspect="1"/>
          </p:cNvPicPr>
          <p:nvPr/>
        </p:nvPicPr>
        <p:blipFill>
          <a:blip r:embed="rId5"/>
          <a:stretch>
            <a:fillRect/>
          </a:stretch>
        </p:blipFill>
        <p:spPr>
          <a:xfrm>
            <a:off x="269732" y="852899"/>
            <a:ext cx="9305864" cy="2271299"/>
          </a:xfrm>
          <a:prstGeom prst="rect">
            <a:avLst/>
          </a:prstGeom>
        </p:spPr>
      </p:pic>
    </p:spTree>
    <p:extLst>
      <p:ext uri="{BB962C8B-B14F-4D97-AF65-F5344CB8AC3E}">
        <p14:creationId xmlns:p14="http://schemas.microsoft.com/office/powerpoint/2010/main" val="390496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E8D290-755D-794D-55D0-00C1E34428EC}"/>
              </a:ext>
            </a:extLst>
          </p:cNvPr>
          <p:cNvSpPr txBox="1"/>
          <p:nvPr/>
        </p:nvSpPr>
        <p:spPr>
          <a:xfrm>
            <a:off x="145277" y="98762"/>
            <a:ext cx="9150582" cy="523220"/>
          </a:xfrm>
          <a:prstGeom prst="rect">
            <a:avLst/>
          </a:prstGeom>
          <a:noFill/>
        </p:spPr>
        <p:txBody>
          <a:bodyPr wrap="none" rtlCol="0">
            <a:spAutoFit/>
          </a:bodyPr>
          <a:lstStyle/>
          <a:p>
            <a:r>
              <a:rPr lang="en-NZ" sz="2800" b="1" dirty="0">
                <a:solidFill>
                  <a:srgbClr val="009BC0"/>
                </a:solidFill>
              </a:rPr>
              <a:t>Economic Analysis – Model Definitions for Employment</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5509" y="6384328"/>
            <a:ext cx="462899" cy="365125"/>
          </a:xfrm>
        </p:spPr>
        <p:txBody>
          <a:bodyPr/>
          <a:lstStyle/>
          <a:p>
            <a:fld id="{2486E033-D3CC-4A97-8416-E7EA5A063BF5}" type="slidenum">
              <a:rPr lang="en-NZ" smtClean="0"/>
              <a:t>6</a:t>
            </a:fld>
            <a:endParaRPr lang="en-NZ" dirty="0"/>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30586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sp>
        <p:nvSpPr>
          <p:cNvPr id="2" name="TextBox 1">
            <a:extLst>
              <a:ext uri="{FF2B5EF4-FFF2-40B4-BE49-F238E27FC236}">
                <a16:creationId xmlns:a16="http://schemas.microsoft.com/office/drawing/2014/main" id="{68D6E9DC-A83D-CE5C-DC55-22E3012AE75D}"/>
              </a:ext>
            </a:extLst>
          </p:cNvPr>
          <p:cNvSpPr txBox="1"/>
          <p:nvPr/>
        </p:nvSpPr>
        <p:spPr>
          <a:xfrm>
            <a:off x="510956" y="840353"/>
            <a:ext cx="5561609" cy="369332"/>
          </a:xfrm>
          <a:prstGeom prst="rect">
            <a:avLst/>
          </a:prstGeom>
          <a:noFill/>
          <a:ln>
            <a:solidFill>
              <a:schemeClr val="accent1"/>
            </a:solidFill>
          </a:ln>
        </p:spPr>
        <p:txBody>
          <a:bodyPr wrap="square" rtlCol="0">
            <a:spAutoFit/>
          </a:bodyPr>
          <a:lstStyle/>
          <a:p>
            <a:pPr algn="ctr"/>
            <a:r>
              <a:rPr lang="en-NZ" dirty="0">
                <a:solidFill>
                  <a:schemeClr val="tx2"/>
                </a:solidFill>
              </a:rPr>
              <a:t>Beer production cycle</a:t>
            </a:r>
          </a:p>
        </p:txBody>
      </p:sp>
      <p:sp>
        <p:nvSpPr>
          <p:cNvPr id="8" name="TextBox 7">
            <a:extLst>
              <a:ext uri="{FF2B5EF4-FFF2-40B4-BE49-F238E27FC236}">
                <a16:creationId xmlns:a16="http://schemas.microsoft.com/office/drawing/2014/main" id="{F128AFBB-B9E9-A2FE-C660-DD6906ACC4B7}"/>
              </a:ext>
            </a:extLst>
          </p:cNvPr>
          <p:cNvSpPr txBox="1"/>
          <p:nvPr/>
        </p:nvSpPr>
        <p:spPr>
          <a:xfrm>
            <a:off x="538476" y="2158271"/>
            <a:ext cx="1532535" cy="584775"/>
          </a:xfrm>
          <a:prstGeom prst="rect">
            <a:avLst/>
          </a:prstGeom>
          <a:noFill/>
        </p:spPr>
        <p:txBody>
          <a:bodyPr wrap="none" rtlCol="0">
            <a:spAutoFit/>
          </a:bodyPr>
          <a:lstStyle/>
          <a:p>
            <a:r>
              <a:rPr lang="en-NZ" dirty="0">
                <a:solidFill>
                  <a:srgbClr val="009BC0"/>
                </a:solidFill>
              </a:rPr>
              <a:t>Raw inputs</a:t>
            </a:r>
          </a:p>
          <a:p>
            <a:pPr algn="ctr"/>
            <a:r>
              <a:rPr lang="en-NZ" sz="1400" dirty="0">
                <a:solidFill>
                  <a:srgbClr val="009BC0"/>
                </a:solidFill>
              </a:rPr>
              <a:t>(total employees)</a:t>
            </a:r>
          </a:p>
        </p:txBody>
      </p:sp>
      <p:sp>
        <p:nvSpPr>
          <p:cNvPr id="12" name="TextBox 11">
            <a:extLst>
              <a:ext uri="{FF2B5EF4-FFF2-40B4-BE49-F238E27FC236}">
                <a16:creationId xmlns:a16="http://schemas.microsoft.com/office/drawing/2014/main" id="{F14E17B0-8441-9C8C-A171-FD12979325E7}"/>
              </a:ext>
            </a:extLst>
          </p:cNvPr>
          <p:cNvSpPr txBox="1"/>
          <p:nvPr/>
        </p:nvSpPr>
        <p:spPr>
          <a:xfrm>
            <a:off x="2701283" y="2193749"/>
            <a:ext cx="1532535" cy="584775"/>
          </a:xfrm>
          <a:prstGeom prst="rect">
            <a:avLst/>
          </a:prstGeom>
          <a:noFill/>
        </p:spPr>
        <p:txBody>
          <a:bodyPr wrap="none" rtlCol="0">
            <a:spAutoFit/>
          </a:bodyPr>
          <a:lstStyle/>
          <a:p>
            <a:pPr algn="ctr"/>
            <a:r>
              <a:rPr lang="en-NZ" dirty="0">
                <a:solidFill>
                  <a:srgbClr val="009BC0"/>
                </a:solidFill>
              </a:rPr>
              <a:t>Breweries</a:t>
            </a:r>
          </a:p>
          <a:p>
            <a:r>
              <a:rPr lang="en-NZ" sz="1400" dirty="0">
                <a:solidFill>
                  <a:srgbClr val="009BC0"/>
                </a:solidFill>
              </a:rPr>
              <a:t>(total employees)</a:t>
            </a:r>
          </a:p>
        </p:txBody>
      </p:sp>
      <p:sp>
        <p:nvSpPr>
          <p:cNvPr id="13" name="TextBox 12">
            <a:extLst>
              <a:ext uri="{FF2B5EF4-FFF2-40B4-BE49-F238E27FC236}">
                <a16:creationId xmlns:a16="http://schemas.microsoft.com/office/drawing/2014/main" id="{962B7335-7491-5A71-282C-CE82BA579544}"/>
              </a:ext>
            </a:extLst>
          </p:cNvPr>
          <p:cNvSpPr txBox="1"/>
          <p:nvPr/>
        </p:nvSpPr>
        <p:spPr>
          <a:xfrm>
            <a:off x="4527550" y="2084861"/>
            <a:ext cx="1545016" cy="1138773"/>
          </a:xfrm>
          <a:prstGeom prst="rect">
            <a:avLst/>
          </a:prstGeom>
          <a:noFill/>
        </p:spPr>
        <p:txBody>
          <a:bodyPr wrap="square" rtlCol="0">
            <a:spAutoFit/>
          </a:bodyPr>
          <a:lstStyle/>
          <a:p>
            <a:r>
              <a:rPr lang="en-NZ" dirty="0">
                <a:solidFill>
                  <a:srgbClr val="009BC0"/>
                </a:solidFill>
              </a:rPr>
              <a:t>Distribution</a:t>
            </a:r>
          </a:p>
          <a:p>
            <a:r>
              <a:rPr lang="en-NZ" dirty="0">
                <a:solidFill>
                  <a:srgbClr val="009BC0"/>
                </a:solidFill>
              </a:rPr>
              <a:t>Retail</a:t>
            </a:r>
          </a:p>
          <a:p>
            <a:r>
              <a:rPr lang="en-NZ" dirty="0">
                <a:solidFill>
                  <a:srgbClr val="009BC0"/>
                </a:solidFill>
              </a:rPr>
              <a:t>Hospitality </a:t>
            </a:r>
            <a:r>
              <a:rPr lang="en-NZ" sz="1400" dirty="0">
                <a:solidFill>
                  <a:srgbClr val="009BC0"/>
                </a:solidFill>
              </a:rPr>
              <a:t>(total employees)</a:t>
            </a:r>
            <a:endParaRPr lang="en-NZ" dirty="0">
              <a:solidFill>
                <a:srgbClr val="009BC0"/>
              </a:solidFill>
            </a:endParaRPr>
          </a:p>
        </p:txBody>
      </p:sp>
      <p:sp>
        <p:nvSpPr>
          <p:cNvPr id="20" name="Rectangle 19">
            <a:extLst>
              <a:ext uri="{FF2B5EF4-FFF2-40B4-BE49-F238E27FC236}">
                <a16:creationId xmlns:a16="http://schemas.microsoft.com/office/drawing/2014/main" id="{AE3DAF52-B00A-EF9D-CB39-3F0D03930F63}"/>
              </a:ext>
            </a:extLst>
          </p:cNvPr>
          <p:cNvSpPr/>
          <p:nvPr/>
        </p:nvSpPr>
        <p:spPr>
          <a:xfrm>
            <a:off x="510957" y="2152018"/>
            <a:ext cx="3673693" cy="65404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20">
            <a:extLst>
              <a:ext uri="{FF2B5EF4-FFF2-40B4-BE49-F238E27FC236}">
                <a16:creationId xmlns:a16="http://schemas.microsoft.com/office/drawing/2014/main" id="{21EB5370-4040-1509-EE47-F487F9F04433}"/>
              </a:ext>
            </a:extLst>
          </p:cNvPr>
          <p:cNvSpPr/>
          <p:nvPr/>
        </p:nvSpPr>
        <p:spPr>
          <a:xfrm>
            <a:off x="4521200" y="2038923"/>
            <a:ext cx="1470452" cy="118471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4" name="Straight Connector 23">
            <a:extLst>
              <a:ext uri="{FF2B5EF4-FFF2-40B4-BE49-F238E27FC236}">
                <a16:creationId xmlns:a16="http://schemas.microsoft.com/office/drawing/2014/main" id="{584F5292-D213-5954-21C9-A1CF111DEE2B}"/>
              </a:ext>
            </a:extLst>
          </p:cNvPr>
          <p:cNvCxnSpPr>
            <a:cxnSpLocks/>
          </p:cNvCxnSpPr>
          <p:nvPr/>
        </p:nvCxnSpPr>
        <p:spPr>
          <a:xfrm>
            <a:off x="6280838" y="830790"/>
            <a:ext cx="56462" cy="5517357"/>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BE141CBE-40F0-73D3-B8D1-2FF91F7461AD}"/>
              </a:ext>
            </a:extLst>
          </p:cNvPr>
          <p:cNvSpPr txBox="1"/>
          <p:nvPr/>
        </p:nvSpPr>
        <p:spPr>
          <a:xfrm>
            <a:off x="6967999" y="833111"/>
            <a:ext cx="2034018" cy="369332"/>
          </a:xfrm>
          <a:prstGeom prst="rect">
            <a:avLst/>
          </a:prstGeom>
          <a:noFill/>
          <a:ln>
            <a:solidFill>
              <a:schemeClr val="accent1"/>
            </a:solidFill>
          </a:ln>
        </p:spPr>
        <p:txBody>
          <a:bodyPr wrap="none" rtlCol="0">
            <a:spAutoFit/>
          </a:bodyPr>
          <a:lstStyle/>
          <a:p>
            <a:r>
              <a:rPr lang="en-NZ" dirty="0">
                <a:solidFill>
                  <a:schemeClr val="tx2"/>
                </a:solidFill>
              </a:rPr>
              <a:t>Model terminology</a:t>
            </a:r>
          </a:p>
        </p:txBody>
      </p:sp>
      <p:sp>
        <p:nvSpPr>
          <p:cNvPr id="26" name="TextBox 25">
            <a:extLst>
              <a:ext uri="{FF2B5EF4-FFF2-40B4-BE49-F238E27FC236}">
                <a16:creationId xmlns:a16="http://schemas.microsoft.com/office/drawing/2014/main" id="{90A7987E-4E0B-7EAF-2D14-70A0D013648B}"/>
              </a:ext>
            </a:extLst>
          </p:cNvPr>
          <p:cNvSpPr txBox="1"/>
          <p:nvPr/>
        </p:nvSpPr>
        <p:spPr>
          <a:xfrm>
            <a:off x="6489250" y="1781353"/>
            <a:ext cx="790666" cy="369332"/>
          </a:xfrm>
          <a:prstGeom prst="rect">
            <a:avLst/>
          </a:prstGeom>
          <a:solidFill>
            <a:schemeClr val="tx2">
              <a:lumMod val="25000"/>
              <a:lumOff val="75000"/>
            </a:schemeClr>
          </a:solidFill>
        </p:spPr>
        <p:txBody>
          <a:bodyPr wrap="none" rtlCol="0">
            <a:spAutoFit/>
          </a:bodyPr>
          <a:lstStyle/>
          <a:p>
            <a:r>
              <a:rPr lang="en-NZ" dirty="0">
                <a:solidFill>
                  <a:schemeClr val="accent1"/>
                </a:solidFill>
              </a:rPr>
              <a:t>Direct</a:t>
            </a:r>
          </a:p>
        </p:txBody>
      </p:sp>
      <p:sp>
        <p:nvSpPr>
          <p:cNvPr id="28" name="TextBox 27">
            <a:extLst>
              <a:ext uri="{FF2B5EF4-FFF2-40B4-BE49-F238E27FC236}">
                <a16:creationId xmlns:a16="http://schemas.microsoft.com/office/drawing/2014/main" id="{08445939-24F2-FA60-1806-C5B1D41251EF}"/>
              </a:ext>
            </a:extLst>
          </p:cNvPr>
          <p:cNvSpPr txBox="1"/>
          <p:nvPr/>
        </p:nvSpPr>
        <p:spPr>
          <a:xfrm>
            <a:off x="6489250" y="2699264"/>
            <a:ext cx="1131929" cy="646331"/>
          </a:xfrm>
          <a:prstGeom prst="rect">
            <a:avLst/>
          </a:prstGeom>
          <a:solidFill>
            <a:schemeClr val="tx2">
              <a:lumMod val="25000"/>
              <a:lumOff val="75000"/>
            </a:schemeClr>
          </a:solidFill>
        </p:spPr>
        <p:txBody>
          <a:bodyPr wrap="square" rtlCol="0">
            <a:spAutoFit/>
          </a:bodyPr>
          <a:lstStyle/>
          <a:p>
            <a:r>
              <a:rPr lang="en-NZ" dirty="0">
                <a:solidFill>
                  <a:schemeClr val="accent1"/>
                </a:solidFill>
              </a:rPr>
              <a:t>Supply chain</a:t>
            </a:r>
          </a:p>
        </p:txBody>
      </p:sp>
      <p:sp>
        <p:nvSpPr>
          <p:cNvPr id="29" name="TextBox 28">
            <a:extLst>
              <a:ext uri="{FF2B5EF4-FFF2-40B4-BE49-F238E27FC236}">
                <a16:creationId xmlns:a16="http://schemas.microsoft.com/office/drawing/2014/main" id="{480C333E-1CFE-4FB2-496A-CDCE913D87C0}"/>
              </a:ext>
            </a:extLst>
          </p:cNvPr>
          <p:cNvSpPr txBox="1"/>
          <p:nvPr/>
        </p:nvSpPr>
        <p:spPr>
          <a:xfrm>
            <a:off x="6489250" y="3874000"/>
            <a:ext cx="1131929" cy="646331"/>
          </a:xfrm>
          <a:prstGeom prst="rect">
            <a:avLst/>
          </a:prstGeom>
          <a:solidFill>
            <a:schemeClr val="tx2">
              <a:lumMod val="25000"/>
              <a:lumOff val="75000"/>
            </a:schemeClr>
          </a:solidFill>
        </p:spPr>
        <p:txBody>
          <a:bodyPr wrap="square" rtlCol="0">
            <a:spAutoFit/>
          </a:bodyPr>
          <a:lstStyle/>
          <a:p>
            <a:r>
              <a:rPr lang="en-NZ" dirty="0">
                <a:solidFill>
                  <a:schemeClr val="accent1"/>
                </a:solidFill>
              </a:rPr>
              <a:t>Wage induced</a:t>
            </a:r>
          </a:p>
        </p:txBody>
      </p:sp>
      <p:sp>
        <p:nvSpPr>
          <p:cNvPr id="30" name="TextBox 29">
            <a:extLst>
              <a:ext uri="{FF2B5EF4-FFF2-40B4-BE49-F238E27FC236}">
                <a16:creationId xmlns:a16="http://schemas.microsoft.com/office/drawing/2014/main" id="{0B9389F7-6431-F2B4-2524-EB2205699DD6}"/>
              </a:ext>
            </a:extLst>
          </p:cNvPr>
          <p:cNvSpPr txBox="1"/>
          <p:nvPr/>
        </p:nvSpPr>
        <p:spPr>
          <a:xfrm>
            <a:off x="6489250" y="4999235"/>
            <a:ext cx="1433754" cy="923330"/>
          </a:xfrm>
          <a:prstGeom prst="rect">
            <a:avLst/>
          </a:prstGeom>
          <a:solidFill>
            <a:schemeClr val="tx2">
              <a:lumMod val="25000"/>
              <a:lumOff val="75000"/>
            </a:schemeClr>
          </a:solidFill>
        </p:spPr>
        <p:txBody>
          <a:bodyPr wrap="square" rtlCol="0">
            <a:spAutoFit/>
          </a:bodyPr>
          <a:lstStyle/>
          <a:p>
            <a:r>
              <a:rPr lang="en-NZ" dirty="0">
                <a:solidFill>
                  <a:schemeClr val="accent1"/>
                </a:solidFill>
              </a:rPr>
              <a:t>Supply chain investments</a:t>
            </a:r>
          </a:p>
        </p:txBody>
      </p:sp>
      <p:cxnSp>
        <p:nvCxnSpPr>
          <p:cNvPr id="33" name="Straight Arrow Connector 32">
            <a:extLst>
              <a:ext uri="{FF2B5EF4-FFF2-40B4-BE49-F238E27FC236}">
                <a16:creationId xmlns:a16="http://schemas.microsoft.com/office/drawing/2014/main" id="{DE7DA208-DCD7-4E38-1F8A-5AA6F4D50188}"/>
              </a:ext>
            </a:extLst>
          </p:cNvPr>
          <p:cNvCxnSpPr>
            <a:cxnSpLocks/>
          </p:cNvCxnSpPr>
          <p:nvPr/>
        </p:nvCxnSpPr>
        <p:spPr>
          <a:xfrm>
            <a:off x="1390650" y="3322558"/>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BAC9AD7A-729E-C89D-5E97-90383564F556}"/>
              </a:ext>
            </a:extLst>
          </p:cNvPr>
          <p:cNvCxnSpPr>
            <a:cxnSpLocks/>
          </p:cNvCxnSpPr>
          <p:nvPr/>
        </p:nvCxnSpPr>
        <p:spPr>
          <a:xfrm>
            <a:off x="3511550" y="3322558"/>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5BCC7317-6258-645B-E127-2459D2BE6FFB}"/>
              </a:ext>
            </a:extLst>
          </p:cNvPr>
          <p:cNvSpPr txBox="1"/>
          <p:nvPr/>
        </p:nvSpPr>
        <p:spPr>
          <a:xfrm>
            <a:off x="510957" y="3722452"/>
            <a:ext cx="3571028" cy="726876"/>
          </a:xfrm>
          <a:prstGeom prst="rect">
            <a:avLst/>
          </a:prstGeom>
          <a:noFill/>
        </p:spPr>
        <p:txBody>
          <a:bodyPr wrap="square" rtlCol="0">
            <a:noAutofit/>
          </a:bodyPr>
          <a:lstStyle/>
          <a:p>
            <a:pPr algn="ctr"/>
            <a:r>
              <a:rPr lang="en-NZ" dirty="0">
                <a:solidFill>
                  <a:srgbClr val="009BC0"/>
                </a:solidFill>
              </a:rPr>
              <a:t>Employees</a:t>
            </a:r>
          </a:p>
          <a:p>
            <a:pPr algn="ctr"/>
            <a:r>
              <a:rPr lang="en-NZ" sz="1400" dirty="0">
                <a:solidFill>
                  <a:srgbClr val="009BC0"/>
                </a:solidFill>
              </a:rPr>
              <a:t>(who spend their wages in the economy and induce more employment)</a:t>
            </a:r>
          </a:p>
        </p:txBody>
      </p:sp>
      <p:sp>
        <p:nvSpPr>
          <p:cNvPr id="36" name="TextBox 35">
            <a:extLst>
              <a:ext uri="{FF2B5EF4-FFF2-40B4-BE49-F238E27FC236}">
                <a16:creationId xmlns:a16="http://schemas.microsoft.com/office/drawing/2014/main" id="{9837DF1B-ACCF-B19E-2129-05553BA22D9F}"/>
              </a:ext>
            </a:extLst>
          </p:cNvPr>
          <p:cNvSpPr txBox="1"/>
          <p:nvPr/>
        </p:nvSpPr>
        <p:spPr>
          <a:xfrm>
            <a:off x="4326101" y="3722452"/>
            <a:ext cx="1827606" cy="726876"/>
          </a:xfrm>
          <a:prstGeom prst="rect">
            <a:avLst/>
          </a:prstGeom>
          <a:noFill/>
        </p:spPr>
        <p:txBody>
          <a:bodyPr wrap="square" rtlCol="0">
            <a:noAutofit/>
          </a:bodyPr>
          <a:lstStyle/>
          <a:p>
            <a:pPr algn="ctr"/>
            <a:r>
              <a:rPr lang="en-NZ" dirty="0">
                <a:solidFill>
                  <a:srgbClr val="009BC0"/>
                </a:solidFill>
              </a:rPr>
              <a:t>Employees</a:t>
            </a:r>
          </a:p>
          <a:p>
            <a:pPr algn="ctr"/>
            <a:r>
              <a:rPr lang="en-NZ" sz="1400" dirty="0">
                <a:solidFill>
                  <a:srgbClr val="009BC0"/>
                </a:solidFill>
              </a:rPr>
              <a:t>(employment induction)</a:t>
            </a:r>
          </a:p>
        </p:txBody>
      </p:sp>
      <p:cxnSp>
        <p:nvCxnSpPr>
          <p:cNvPr id="37" name="Straight Arrow Connector 36">
            <a:extLst>
              <a:ext uri="{FF2B5EF4-FFF2-40B4-BE49-F238E27FC236}">
                <a16:creationId xmlns:a16="http://schemas.microsoft.com/office/drawing/2014/main" id="{DED27A21-3675-86F6-1814-974BA5DBBE2E}"/>
              </a:ext>
            </a:extLst>
          </p:cNvPr>
          <p:cNvCxnSpPr>
            <a:cxnSpLocks/>
          </p:cNvCxnSpPr>
          <p:nvPr/>
        </p:nvCxnSpPr>
        <p:spPr>
          <a:xfrm>
            <a:off x="5199559" y="3322558"/>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Plus Sign 37">
            <a:extLst>
              <a:ext uri="{FF2B5EF4-FFF2-40B4-BE49-F238E27FC236}">
                <a16:creationId xmlns:a16="http://schemas.microsoft.com/office/drawing/2014/main" id="{B6529E06-C00A-4DFB-FCA7-D7663CE5C789}"/>
              </a:ext>
            </a:extLst>
          </p:cNvPr>
          <p:cNvSpPr/>
          <p:nvPr/>
        </p:nvSpPr>
        <p:spPr>
          <a:xfrm>
            <a:off x="2189447" y="2337309"/>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Plus Sign 38">
            <a:extLst>
              <a:ext uri="{FF2B5EF4-FFF2-40B4-BE49-F238E27FC236}">
                <a16:creationId xmlns:a16="http://schemas.microsoft.com/office/drawing/2014/main" id="{0173E56F-4BA6-6767-961E-F03DFAF55D48}"/>
              </a:ext>
            </a:extLst>
          </p:cNvPr>
          <p:cNvSpPr/>
          <p:nvPr/>
        </p:nvSpPr>
        <p:spPr>
          <a:xfrm>
            <a:off x="4222521" y="2325740"/>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Equals 39">
            <a:extLst>
              <a:ext uri="{FF2B5EF4-FFF2-40B4-BE49-F238E27FC236}">
                <a16:creationId xmlns:a16="http://schemas.microsoft.com/office/drawing/2014/main" id="{50E6C4F1-2925-56C5-28E8-ACC5ACE8ACB3}"/>
              </a:ext>
            </a:extLst>
          </p:cNvPr>
          <p:cNvSpPr/>
          <p:nvPr/>
        </p:nvSpPr>
        <p:spPr>
          <a:xfrm>
            <a:off x="5999954" y="2320361"/>
            <a:ext cx="274897" cy="29254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41" name="Plus Sign 40">
            <a:extLst>
              <a:ext uri="{FF2B5EF4-FFF2-40B4-BE49-F238E27FC236}">
                <a16:creationId xmlns:a16="http://schemas.microsoft.com/office/drawing/2014/main" id="{D27ECCC2-53C5-3944-3F40-6DAF00DBECC5}"/>
              </a:ext>
            </a:extLst>
          </p:cNvPr>
          <p:cNvSpPr/>
          <p:nvPr/>
        </p:nvSpPr>
        <p:spPr>
          <a:xfrm>
            <a:off x="4241800" y="3876117"/>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Equals 41">
            <a:extLst>
              <a:ext uri="{FF2B5EF4-FFF2-40B4-BE49-F238E27FC236}">
                <a16:creationId xmlns:a16="http://schemas.microsoft.com/office/drawing/2014/main" id="{2B6FE165-5D6B-9D09-EA58-17E5E7E170C7}"/>
              </a:ext>
            </a:extLst>
          </p:cNvPr>
          <p:cNvSpPr/>
          <p:nvPr/>
        </p:nvSpPr>
        <p:spPr>
          <a:xfrm>
            <a:off x="5959493" y="3868192"/>
            <a:ext cx="274897" cy="29254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43" name="TextBox 42">
            <a:extLst>
              <a:ext uri="{FF2B5EF4-FFF2-40B4-BE49-F238E27FC236}">
                <a16:creationId xmlns:a16="http://schemas.microsoft.com/office/drawing/2014/main" id="{31FC4C67-78A7-7249-DFA3-D50D8C322355}"/>
              </a:ext>
            </a:extLst>
          </p:cNvPr>
          <p:cNvSpPr txBox="1"/>
          <p:nvPr/>
        </p:nvSpPr>
        <p:spPr>
          <a:xfrm>
            <a:off x="543633" y="5043005"/>
            <a:ext cx="3571028" cy="1058965"/>
          </a:xfrm>
          <a:prstGeom prst="rect">
            <a:avLst/>
          </a:prstGeom>
          <a:noFill/>
        </p:spPr>
        <p:txBody>
          <a:bodyPr wrap="square" rtlCol="0">
            <a:noAutofit/>
          </a:bodyPr>
          <a:lstStyle/>
          <a:p>
            <a:pPr algn="ctr"/>
            <a:r>
              <a:rPr lang="en-NZ" dirty="0">
                <a:solidFill>
                  <a:srgbClr val="009BC0"/>
                </a:solidFill>
              </a:rPr>
              <a:t>Spending on capital</a:t>
            </a:r>
          </a:p>
          <a:p>
            <a:pPr algn="ctr"/>
            <a:r>
              <a:rPr lang="en-NZ" sz="1400" dirty="0">
                <a:solidFill>
                  <a:srgbClr val="009BC0"/>
                </a:solidFill>
              </a:rPr>
              <a:t>(Employment impact of the industry - who supply brewers, and the breweries - spending on plant and machinery)</a:t>
            </a:r>
          </a:p>
        </p:txBody>
      </p:sp>
      <p:cxnSp>
        <p:nvCxnSpPr>
          <p:cNvPr id="44" name="Straight Arrow Connector 43">
            <a:extLst>
              <a:ext uri="{FF2B5EF4-FFF2-40B4-BE49-F238E27FC236}">
                <a16:creationId xmlns:a16="http://schemas.microsoft.com/office/drawing/2014/main" id="{4904898F-3913-7310-E583-A6B35424A842}"/>
              </a:ext>
            </a:extLst>
          </p:cNvPr>
          <p:cNvCxnSpPr>
            <a:cxnSpLocks/>
          </p:cNvCxnSpPr>
          <p:nvPr/>
        </p:nvCxnSpPr>
        <p:spPr>
          <a:xfrm>
            <a:off x="1390650" y="4631148"/>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5687C4B8-ED6D-F191-80AE-74328E993252}"/>
              </a:ext>
            </a:extLst>
          </p:cNvPr>
          <p:cNvCxnSpPr>
            <a:cxnSpLocks/>
          </p:cNvCxnSpPr>
          <p:nvPr/>
        </p:nvCxnSpPr>
        <p:spPr>
          <a:xfrm>
            <a:off x="3511550" y="4631148"/>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0CD1C0F8-B8DE-D63D-ED88-9C4A4B0849EB}"/>
              </a:ext>
            </a:extLst>
          </p:cNvPr>
          <p:cNvCxnSpPr>
            <a:cxnSpLocks/>
          </p:cNvCxnSpPr>
          <p:nvPr/>
        </p:nvCxnSpPr>
        <p:spPr>
          <a:xfrm>
            <a:off x="5199559" y="4631148"/>
            <a:ext cx="0" cy="369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B7E9BAD8-0B41-8F63-54A9-33BA789F4370}"/>
              </a:ext>
            </a:extLst>
          </p:cNvPr>
          <p:cNvSpPr txBox="1"/>
          <p:nvPr/>
        </p:nvSpPr>
        <p:spPr>
          <a:xfrm>
            <a:off x="7266769" y="1271505"/>
            <a:ext cx="2491639" cy="369332"/>
          </a:xfrm>
          <a:prstGeom prst="rect">
            <a:avLst/>
          </a:prstGeom>
          <a:noFill/>
        </p:spPr>
        <p:txBody>
          <a:bodyPr wrap="square" rtlCol="0">
            <a:noAutofit/>
          </a:bodyPr>
          <a:lstStyle/>
          <a:p>
            <a:pPr algn="ctr"/>
            <a:r>
              <a:rPr lang="en-NZ" dirty="0">
                <a:solidFill>
                  <a:srgbClr val="0070C0"/>
                </a:solidFill>
              </a:rPr>
              <a:t>Employment effect of…</a:t>
            </a:r>
            <a:endParaRPr lang="en-NZ" sz="1400" dirty="0">
              <a:solidFill>
                <a:srgbClr val="0070C0"/>
              </a:solidFill>
            </a:endParaRPr>
          </a:p>
        </p:txBody>
      </p:sp>
      <p:sp>
        <p:nvSpPr>
          <p:cNvPr id="48" name="Plus Sign 47">
            <a:extLst>
              <a:ext uri="{FF2B5EF4-FFF2-40B4-BE49-F238E27FC236}">
                <a16:creationId xmlns:a16="http://schemas.microsoft.com/office/drawing/2014/main" id="{5008A8B9-9FA2-5712-4EA5-6CE3A6C862D3}"/>
              </a:ext>
            </a:extLst>
          </p:cNvPr>
          <p:cNvSpPr/>
          <p:nvPr/>
        </p:nvSpPr>
        <p:spPr>
          <a:xfrm>
            <a:off x="4243604" y="5324504"/>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Equals 48">
            <a:extLst>
              <a:ext uri="{FF2B5EF4-FFF2-40B4-BE49-F238E27FC236}">
                <a16:creationId xmlns:a16="http://schemas.microsoft.com/office/drawing/2014/main" id="{C645CF50-C6A6-368E-3CFB-700109A3179F}"/>
              </a:ext>
            </a:extLst>
          </p:cNvPr>
          <p:cNvSpPr/>
          <p:nvPr/>
        </p:nvSpPr>
        <p:spPr>
          <a:xfrm>
            <a:off x="5959493" y="5319125"/>
            <a:ext cx="274897" cy="29254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52" name="TextBox 51">
            <a:extLst>
              <a:ext uri="{FF2B5EF4-FFF2-40B4-BE49-F238E27FC236}">
                <a16:creationId xmlns:a16="http://schemas.microsoft.com/office/drawing/2014/main" id="{14400934-3D3F-6E02-10FA-2E38934FB04A}"/>
              </a:ext>
            </a:extLst>
          </p:cNvPr>
          <p:cNvSpPr txBox="1"/>
          <p:nvPr/>
        </p:nvSpPr>
        <p:spPr>
          <a:xfrm>
            <a:off x="7867379" y="1666065"/>
            <a:ext cx="2038621" cy="579443"/>
          </a:xfrm>
          <a:prstGeom prst="rect">
            <a:avLst/>
          </a:prstGeom>
          <a:noFill/>
        </p:spPr>
        <p:txBody>
          <a:bodyPr wrap="square" rtlCol="0">
            <a:noAutofit/>
          </a:bodyPr>
          <a:lstStyle/>
          <a:p>
            <a:r>
              <a:rPr lang="en-NZ" sz="1000" dirty="0">
                <a:solidFill>
                  <a:srgbClr val="0070C0"/>
                </a:solidFill>
              </a:rPr>
              <a:t>Production at breweries and those in the Breweries downstream value chain</a:t>
            </a:r>
          </a:p>
        </p:txBody>
      </p:sp>
      <p:sp>
        <p:nvSpPr>
          <p:cNvPr id="53" name="TextBox 52">
            <a:extLst>
              <a:ext uri="{FF2B5EF4-FFF2-40B4-BE49-F238E27FC236}">
                <a16:creationId xmlns:a16="http://schemas.microsoft.com/office/drawing/2014/main" id="{417DF977-B601-7DAA-1895-A88D8C9F8774}"/>
              </a:ext>
            </a:extLst>
          </p:cNvPr>
          <p:cNvSpPr txBox="1"/>
          <p:nvPr/>
        </p:nvSpPr>
        <p:spPr>
          <a:xfrm>
            <a:off x="4270448" y="5135240"/>
            <a:ext cx="2038621" cy="1058965"/>
          </a:xfrm>
          <a:prstGeom prst="rect">
            <a:avLst/>
          </a:prstGeom>
          <a:noFill/>
        </p:spPr>
        <p:txBody>
          <a:bodyPr wrap="square" rtlCol="0">
            <a:noAutofit/>
          </a:bodyPr>
          <a:lstStyle/>
          <a:p>
            <a:pPr algn="ctr"/>
            <a:r>
              <a:rPr lang="en-NZ" dirty="0">
                <a:solidFill>
                  <a:srgbClr val="009BC0"/>
                </a:solidFill>
              </a:rPr>
              <a:t>Spending on capital</a:t>
            </a:r>
          </a:p>
          <a:p>
            <a:pPr algn="ctr"/>
            <a:r>
              <a:rPr lang="en-NZ" sz="1400" dirty="0">
                <a:solidFill>
                  <a:srgbClr val="009BC0"/>
                </a:solidFill>
              </a:rPr>
              <a:t>(Post Breweries)</a:t>
            </a:r>
          </a:p>
        </p:txBody>
      </p:sp>
      <p:sp>
        <p:nvSpPr>
          <p:cNvPr id="54" name="TextBox 53">
            <a:extLst>
              <a:ext uri="{FF2B5EF4-FFF2-40B4-BE49-F238E27FC236}">
                <a16:creationId xmlns:a16="http://schemas.microsoft.com/office/drawing/2014/main" id="{E58A518F-3016-FB91-61F0-33F97227F6E8}"/>
              </a:ext>
            </a:extLst>
          </p:cNvPr>
          <p:cNvSpPr txBox="1"/>
          <p:nvPr/>
        </p:nvSpPr>
        <p:spPr>
          <a:xfrm>
            <a:off x="7867379" y="2724412"/>
            <a:ext cx="2038621" cy="579443"/>
          </a:xfrm>
          <a:prstGeom prst="rect">
            <a:avLst/>
          </a:prstGeom>
          <a:noFill/>
        </p:spPr>
        <p:txBody>
          <a:bodyPr wrap="square" rtlCol="0">
            <a:noAutofit/>
          </a:bodyPr>
          <a:lstStyle/>
          <a:p>
            <a:r>
              <a:rPr lang="en-NZ" sz="1000" dirty="0">
                <a:solidFill>
                  <a:srgbClr val="0070C0"/>
                </a:solidFill>
              </a:rPr>
              <a:t>Those industries supplying into the brewing industry, across the production cycle</a:t>
            </a:r>
          </a:p>
        </p:txBody>
      </p:sp>
      <p:sp>
        <p:nvSpPr>
          <p:cNvPr id="55" name="TextBox 54">
            <a:extLst>
              <a:ext uri="{FF2B5EF4-FFF2-40B4-BE49-F238E27FC236}">
                <a16:creationId xmlns:a16="http://schemas.microsoft.com/office/drawing/2014/main" id="{1BC218C0-9B88-E23D-8097-B65ADA2F7CE8}"/>
              </a:ext>
            </a:extLst>
          </p:cNvPr>
          <p:cNvSpPr txBox="1"/>
          <p:nvPr/>
        </p:nvSpPr>
        <p:spPr>
          <a:xfrm>
            <a:off x="7867378" y="3851839"/>
            <a:ext cx="2038621" cy="708394"/>
          </a:xfrm>
          <a:prstGeom prst="rect">
            <a:avLst/>
          </a:prstGeom>
          <a:noFill/>
        </p:spPr>
        <p:txBody>
          <a:bodyPr wrap="square" rtlCol="0">
            <a:noAutofit/>
          </a:bodyPr>
          <a:lstStyle/>
          <a:p>
            <a:r>
              <a:rPr lang="en-NZ" sz="1000" dirty="0">
                <a:solidFill>
                  <a:srgbClr val="0070C0"/>
                </a:solidFill>
              </a:rPr>
              <a:t>Employees across the production cycle who induce further employment activity through spending</a:t>
            </a:r>
          </a:p>
        </p:txBody>
      </p:sp>
      <p:sp>
        <p:nvSpPr>
          <p:cNvPr id="56" name="TextBox 55">
            <a:extLst>
              <a:ext uri="{FF2B5EF4-FFF2-40B4-BE49-F238E27FC236}">
                <a16:creationId xmlns:a16="http://schemas.microsoft.com/office/drawing/2014/main" id="{44187D56-0F47-5FF7-1725-CAE3E576BDA8}"/>
              </a:ext>
            </a:extLst>
          </p:cNvPr>
          <p:cNvSpPr txBox="1"/>
          <p:nvPr/>
        </p:nvSpPr>
        <p:spPr>
          <a:xfrm>
            <a:off x="7880998" y="5101674"/>
            <a:ext cx="2038621" cy="579443"/>
          </a:xfrm>
          <a:prstGeom prst="rect">
            <a:avLst/>
          </a:prstGeom>
          <a:noFill/>
        </p:spPr>
        <p:txBody>
          <a:bodyPr wrap="square" rtlCol="0">
            <a:noAutofit/>
          </a:bodyPr>
          <a:lstStyle/>
          <a:p>
            <a:r>
              <a:rPr lang="en-NZ" sz="1000" dirty="0">
                <a:solidFill>
                  <a:srgbClr val="0070C0"/>
                </a:solidFill>
              </a:rPr>
              <a:t>Capital spending across the production cycle</a:t>
            </a:r>
          </a:p>
        </p:txBody>
      </p:sp>
      <p:sp>
        <p:nvSpPr>
          <p:cNvPr id="57" name="Plus Sign 56">
            <a:extLst>
              <a:ext uri="{FF2B5EF4-FFF2-40B4-BE49-F238E27FC236}">
                <a16:creationId xmlns:a16="http://schemas.microsoft.com/office/drawing/2014/main" id="{F4023DB7-DA63-7C94-DE98-EFAE6E7AE5A6}"/>
              </a:ext>
            </a:extLst>
          </p:cNvPr>
          <p:cNvSpPr/>
          <p:nvPr/>
        </p:nvSpPr>
        <p:spPr>
          <a:xfrm>
            <a:off x="8599397" y="2297597"/>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8" name="Plus Sign 57">
            <a:extLst>
              <a:ext uri="{FF2B5EF4-FFF2-40B4-BE49-F238E27FC236}">
                <a16:creationId xmlns:a16="http://schemas.microsoft.com/office/drawing/2014/main" id="{0BF9076D-C353-B9C2-2ACB-BEAC361CBB6C}"/>
              </a:ext>
            </a:extLst>
          </p:cNvPr>
          <p:cNvSpPr/>
          <p:nvPr/>
        </p:nvSpPr>
        <p:spPr>
          <a:xfrm>
            <a:off x="8621167" y="3464116"/>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Plus Sign 58">
            <a:extLst>
              <a:ext uri="{FF2B5EF4-FFF2-40B4-BE49-F238E27FC236}">
                <a16:creationId xmlns:a16="http://schemas.microsoft.com/office/drawing/2014/main" id="{B2E21F87-42C7-286A-86AE-AEF072A3AD5F}"/>
              </a:ext>
            </a:extLst>
          </p:cNvPr>
          <p:cNvSpPr/>
          <p:nvPr/>
        </p:nvSpPr>
        <p:spPr>
          <a:xfrm>
            <a:off x="8641911" y="4703291"/>
            <a:ext cx="279400" cy="29254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0" name="Equals 59">
            <a:extLst>
              <a:ext uri="{FF2B5EF4-FFF2-40B4-BE49-F238E27FC236}">
                <a16:creationId xmlns:a16="http://schemas.microsoft.com/office/drawing/2014/main" id="{DFF775C2-C44B-4747-E69A-55B8714E253D}"/>
              </a:ext>
            </a:extLst>
          </p:cNvPr>
          <p:cNvSpPr/>
          <p:nvPr/>
        </p:nvSpPr>
        <p:spPr>
          <a:xfrm>
            <a:off x="8646414" y="5734817"/>
            <a:ext cx="274897" cy="29254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62" name="TextBox 61">
            <a:extLst>
              <a:ext uri="{FF2B5EF4-FFF2-40B4-BE49-F238E27FC236}">
                <a16:creationId xmlns:a16="http://schemas.microsoft.com/office/drawing/2014/main" id="{92E676D6-B97A-B342-1CAF-F7797F273ABB}"/>
              </a:ext>
            </a:extLst>
          </p:cNvPr>
          <p:cNvSpPr txBox="1"/>
          <p:nvPr/>
        </p:nvSpPr>
        <p:spPr>
          <a:xfrm>
            <a:off x="7127114" y="6120119"/>
            <a:ext cx="2713049" cy="369332"/>
          </a:xfrm>
          <a:prstGeom prst="rect">
            <a:avLst/>
          </a:prstGeom>
          <a:noFill/>
        </p:spPr>
        <p:txBody>
          <a:bodyPr wrap="square" rtlCol="0">
            <a:noAutofit/>
          </a:bodyPr>
          <a:lstStyle/>
          <a:p>
            <a:pPr algn="ctr"/>
            <a:r>
              <a:rPr lang="en-NZ" dirty="0">
                <a:solidFill>
                  <a:srgbClr val="0070C0"/>
                </a:solidFill>
              </a:rPr>
              <a:t>Total Employment impact</a:t>
            </a:r>
            <a:endParaRPr lang="en-NZ" sz="1400" dirty="0">
              <a:solidFill>
                <a:srgbClr val="0070C0"/>
              </a:solidFill>
            </a:endParaRPr>
          </a:p>
        </p:txBody>
      </p:sp>
      <p:sp>
        <p:nvSpPr>
          <p:cNvPr id="63" name="TextBox 62">
            <a:extLst>
              <a:ext uri="{FF2B5EF4-FFF2-40B4-BE49-F238E27FC236}">
                <a16:creationId xmlns:a16="http://schemas.microsoft.com/office/drawing/2014/main" id="{4CA70BB1-025B-3C8D-1A32-4E0AEAC23AB5}"/>
              </a:ext>
            </a:extLst>
          </p:cNvPr>
          <p:cNvSpPr txBox="1"/>
          <p:nvPr/>
        </p:nvSpPr>
        <p:spPr>
          <a:xfrm>
            <a:off x="1898420" y="1333144"/>
            <a:ext cx="1194558" cy="643307"/>
          </a:xfrm>
          <a:prstGeom prst="rect">
            <a:avLst/>
          </a:prstGeom>
          <a:solidFill>
            <a:schemeClr val="accent3">
              <a:lumMod val="20000"/>
              <a:lumOff val="80000"/>
            </a:schemeClr>
          </a:solidFill>
        </p:spPr>
        <p:txBody>
          <a:bodyPr wrap="none" rtlCol="0" anchor="ctr" anchorCtr="0">
            <a:noAutofit/>
          </a:bodyPr>
          <a:lstStyle/>
          <a:p>
            <a:pPr algn="ctr"/>
            <a:r>
              <a:rPr lang="en-NZ" dirty="0">
                <a:solidFill>
                  <a:schemeClr val="accent1"/>
                </a:solidFill>
              </a:rPr>
              <a:t>BREWERS</a:t>
            </a:r>
          </a:p>
        </p:txBody>
      </p:sp>
      <p:sp>
        <p:nvSpPr>
          <p:cNvPr id="64" name="TextBox 63">
            <a:extLst>
              <a:ext uri="{FF2B5EF4-FFF2-40B4-BE49-F238E27FC236}">
                <a16:creationId xmlns:a16="http://schemas.microsoft.com/office/drawing/2014/main" id="{7948F483-E5B4-192B-EB1D-94E23684530D}"/>
              </a:ext>
            </a:extLst>
          </p:cNvPr>
          <p:cNvSpPr txBox="1"/>
          <p:nvPr/>
        </p:nvSpPr>
        <p:spPr>
          <a:xfrm>
            <a:off x="4381500" y="1315759"/>
            <a:ext cx="1691066" cy="646331"/>
          </a:xfrm>
          <a:prstGeom prst="rect">
            <a:avLst/>
          </a:prstGeom>
          <a:solidFill>
            <a:schemeClr val="accent3">
              <a:lumMod val="20000"/>
              <a:lumOff val="80000"/>
            </a:schemeClr>
          </a:solidFill>
        </p:spPr>
        <p:txBody>
          <a:bodyPr wrap="square" rtlCol="0" anchor="ctr" anchorCtr="0">
            <a:spAutoFit/>
          </a:bodyPr>
          <a:lstStyle/>
          <a:p>
            <a:pPr algn="ctr"/>
            <a:r>
              <a:rPr lang="en-NZ" dirty="0">
                <a:solidFill>
                  <a:schemeClr val="accent1"/>
                </a:solidFill>
              </a:rPr>
              <a:t>DOWNSTREAM VALUE CHAIN</a:t>
            </a:r>
          </a:p>
        </p:txBody>
      </p:sp>
      <p:pic>
        <p:nvPicPr>
          <p:cNvPr id="3" name="Picture 2">
            <a:extLst>
              <a:ext uri="{FF2B5EF4-FFF2-40B4-BE49-F238E27FC236}">
                <a16:creationId xmlns:a16="http://schemas.microsoft.com/office/drawing/2014/main" id="{E0C6638E-0476-C214-106A-D2C67784280F}"/>
              </a:ext>
            </a:extLst>
          </p:cNvPr>
          <p:cNvPicPr>
            <a:picLocks noChangeAspect="1"/>
          </p:cNvPicPr>
          <p:nvPr/>
        </p:nvPicPr>
        <p:blipFill>
          <a:blip r:embed="rId3"/>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62921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A58CE-58E2-9562-C384-C9CD315A07B7}"/>
              </a:ext>
            </a:extLst>
          </p:cNvPr>
          <p:cNvSpPr/>
          <p:nvPr/>
        </p:nvSpPr>
        <p:spPr>
          <a:xfrm>
            <a:off x="4326341" y="3317200"/>
            <a:ext cx="5243409" cy="310331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4CE8D290-755D-794D-55D0-00C1E34428EC}"/>
              </a:ext>
            </a:extLst>
          </p:cNvPr>
          <p:cNvSpPr txBox="1"/>
          <p:nvPr/>
        </p:nvSpPr>
        <p:spPr>
          <a:xfrm>
            <a:off x="145277" y="98762"/>
            <a:ext cx="9143144" cy="523220"/>
          </a:xfrm>
          <a:prstGeom prst="rect">
            <a:avLst/>
          </a:prstGeom>
          <a:noFill/>
        </p:spPr>
        <p:txBody>
          <a:bodyPr wrap="none" rtlCol="0">
            <a:spAutoFit/>
          </a:bodyPr>
          <a:lstStyle/>
          <a:p>
            <a:r>
              <a:rPr lang="en-NZ" sz="2800" b="1" dirty="0">
                <a:solidFill>
                  <a:srgbClr val="009BC0"/>
                </a:solidFill>
              </a:rPr>
              <a:t>Economic Analysis results – Total employment impacts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7</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30586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D98A9-1FE8-68C7-7F16-77BCA0FFF9DC}"/>
              </a:ext>
            </a:extLst>
          </p:cNvPr>
          <p:cNvSpPr txBox="1"/>
          <p:nvPr/>
        </p:nvSpPr>
        <p:spPr>
          <a:xfrm>
            <a:off x="4415051" y="3317200"/>
            <a:ext cx="1595501" cy="369332"/>
          </a:xfrm>
          <a:prstGeom prst="rect">
            <a:avLst/>
          </a:prstGeom>
          <a:noFill/>
        </p:spPr>
        <p:txBody>
          <a:bodyPr wrap="none" rtlCol="0">
            <a:spAutoFit/>
          </a:bodyPr>
          <a:lstStyle/>
          <a:p>
            <a:r>
              <a:rPr lang="en-NZ" dirty="0">
                <a:solidFill>
                  <a:srgbClr val="009BC0"/>
                </a:solidFill>
              </a:rPr>
              <a:t>Key messages</a:t>
            </a:r>
          </a:p>
        </p:txBody>
      </p:sp>
      <p:sp>
        <p:nvSpPr>
          <p:cNvPr id="17" name="TextBox 16">
            <a:extLst>
              <a:ext uri="{FF2B5EF4-FFF2-40B4-BE49-F238E27FC236}">
                <a16:creationId xmlns:a16="http://schemas.microsoft.com/office/drawing/2014/main" id="{166DB4E8-E28C-8DA4-EA6E-2E4EA95DCB95}"/>
              </a:ext>
            </a:extLst>
          </p:cNvPr>
          <p:cNvSpPr txBox="1"/>
          <p:nvPr/>
        </p:nvSpPr>
        <p:spPr>
          <a:xfrm>
            <a:off x="4415051" y="3800401"/>
            <a:ext cx="5345671" cy="2677656"/>
          </a:xfrm>
          <a:prstGeom prst="rect">
            <a:avLst/>
          </a:prstGeom>
          <a:noFill/>
        </p:spPr>
        <p:txBody>
          <a:bodyPr wrap="square" rtlCol="0">
            <a:spAutoFit/>
          </a:bodyPr>
          <a:lstStyle/>
          <a:p>
            <a:pPr marL="171450" indent="-171450">
              <a:buFont typeface="Arial" panose="020B0604020202020204" pitchFamily="34" charset="0"/>
              <a:buChar char="•"/>
            </a:pPr>
            <a:r>
              <a:rPr lang="en-NZ" sz="1050" dirty="0"/>
              <a:t>Total employment impact of the brewery industry in 2023 is estimated to support 35,200 jobs. This equates to 1.3% of total employment in New Zealand (Source: Infometrics – total employment 2023).</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We estimate that breweries in New Zealand employ  a little over 2,000 staff and a further 11,500 New Zealanders are employed beyond the brewery – be it providing transportation, warehousing, retailing, or hospitality.</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The beer industry is reliant on, and supports, a large supply chain.  We estimate 4,600 New Zealanders are employed to provide inputs to the 2,400 New Zealanders who produce beer.</a:t>
            </a:r>
          </a:p>
          <a:p>
            <a:pPr marL="171450" indent="-171450">
              <a:buFont typeface="Arial" panose="020B0604020202020204" pitchFamily="34" charset="0"/>
              <a:buChar char="•"/>
            </a:pPr>
            <a:endParaRPr lang="en-NZ" sz="1050" dirty="0"/>
          </a:p>
          <a:p>
            <a:pPr marL="171450" indent="-171450">
              <a:buFont typeface="Arial" panose="020B0604020202020204" pitchFamily="34" charset="0"/>
              <a:buChar char="•"/>
            </a:pPr>
            <a:r>
              <a:rPr lang="en-NZ" sz="1050" dirty="0"/>
              <a:t>Of the total number of jobs directly associated with the brewing industry (35,200), approximately one third of the jobs are created to the point where beer is ready to leave the brewer, and two-third are created in the downstream value chain.</a:t>
            </a:r>
          </a:p>
          <a:p>
            <a:endParaRPr lang="en-NZ" sz="1050" dirty="0"/>
          </a:p>
        </p:txBody>
      </p: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5" name="Picture 4">
            <a:extLst>
              <a:ext uri="{FF2B5EF4-FFF2-40B4-BE49-F238E27FC236}">
                <a16:creationId xmlns:a16="http://schemas.microsoft.com/office/drawing/2014/main" id="{591EFFB4-6ACE-6684-FBE6-725830AA4411}"/>
              </a:ext>
            </a:extLst>
          </p:cNvPr>
          <p:cNvPicPr>
            <a:picLocks noChangeAspect="1"/>
          </p:cNvPicPr>
          <p:nvPr/>
        </p:nvPicPr>
        <p:blipFill>
          <a:blip r:embed="rId3"/>
          <a:stretch>
            <a:fillRect/>
          </a:stretch>
        </p:blipFill>
        <p:spPr>
          <a:xfrm>
            <a:off x="263886" y="3339231"/>
            <a:ext cx="3838575" cy="1543050"/>
          </a:xfrm>
          <a:prstGeom prst="rect">
            <a:avLst/>
          </a:prstGeom>
        </p:spPr>
      </p:pic>
      <p:pic>
        <p:nvPicPr>
          <p:cNvPr id="2" name="Picture 1">
            <a:extLst>
              <a:ext uri="{FF2B5EF4-FFF2-40B4-BE49-F238E27FC236}">
                <a16:creationId xmlns:a16="http://schemas.microsoft.com/office/drawing/2014/main" id="{DA905F91-09DE-3E90-3075-4998DC22852D}"/>
              </a:ext>
            </a:extLst>
          </p:cNvPr>
          <p:cNvPicPr>
            <a:picLocks noChangeAspect="1"/>
          </p:cNvPicPr>
          <p:nvPr/>
        </p:nvPicPr>
        <p:blipFill>
          <a:blip r:embed="rId4"/>
          <a:stretch>
            <a:fillRect/>
          </a:stretch>
        </p:blipFill>
        <p:spPr>
          <a:xfrm>
            <a:off x="1111692" y="6267450"/>
            <a:ext cx="599924" cy="590550"/>
          </a:xfrm>
          <a:prstGeom prst="rect">
            <a:avLst/>
          </a:prstGeom>
        </p:spPr>
      </p:pic>
      <p:pic>
        <p:nvPicPr>
          <p:cNvPr id="7" name="Picture 6">
            <a:extLst>
              <a:ext uri="{FF2B5EF4-FFF2-40B4-BE49-F238E27FC236}">
                <a16:creationId xmlns:a16="http://schemas.microsoft.com/office/drawing/2014/main" id="{BAD790F4-3581-FE1F-BF2F-691E7C53F6A9}"/>
              </a:ext>
            </a:extLst>
          </p:cNvPr>
          <p:cNvPicPr>
            <a:picLocks noChangeAspect="1"/>
          </p:cNvPicPr>
          <p:nvPr/>
        </p:nvPicPr>
        <p:blipFill>
          <a:blip r:embed="rId5"/>
          <a:stretch>
            <a:fillRect/>
          </a:stretch>
        </p:blipFill>
        <p:spPr>
          <a:xfrm>
            <a:off x="263886" y="850104"/>
            <a:ext cx="9305864" cy="2352675"/>
          </a:xfrm>
          <a:prstGeom prst="rect">
            <a:avLst/>
          </a:prstGeom>
        </p:spPr>
      </p:pic>
    </p:spTree>
    <p:extLst>
      <p:ext uri="{BB962C8B-B14F-4D97-AF65-F5344CB8AC3E}">
        <p14:creationId xmlns:p14="http://schemas.microsoft.com/office/powerpoint/2010/main" val="278917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E8D290-755D-794D-55D0-00C1E34428EC}"/>
              </a:ext>
            </a:extLst>
          </p:cNvPr>
          <p:cNvSpPr txBox="1"/>
          <p:nvPr/>
        </p:nvSpPr>
        <p:spPr>
          <a:xfrm>
            <a:off x="145277" y="98762"/>
            <a:ext cx="7576818" cy="523220"/>
          </a:xfrm>
          <a:prstGeom prst="rect">
            <a:avLst/>
          </a:prstGeom>
          <a:noFill/>
        </p:spPr>
        <p:txBody>
          <a:bodyPr wrap="none" rtlCol="0">
            <a:spAutoFit/>
          </a:bodyPr>
          <a:lstStyle/>
          <a:p>
            <a:r>
              <a:rPr lang="en-NZ" sz="2800" b="1" dirty="0">
                <a:solidFill>
                  <a:srgbClr val="009BC0"/>
                </a:solidFill>
              </a:rPr>
              <a:t>Economic Analysis results – Total tax impacts</a:t>
            </a:r>
          </a:p>
        </p:txBody>
      </p:sp>
      <p:sp>
        <p:nvSpPr>
          <p:cNvPr id="14" name="Slide Number Placeholder 13">
            <a:extLst>
              <a:ext uri="{FF2B5EF4-FFF2-40B4-BE49-F238E27FC236}">
                <a16:creationId xmlns:a16="http://schemas.microsoft.com/office/drawing/2014/main" id="{96166CD6-ABC4-12BE-A758-EFB7BB607585}"/>
              </a:ext>
            </a:extLst>
          </p:cNvPr>
          <p:cNvSpPr>
            <a:spLocks noGrp="1"/>
          </p:cNvSpPr>
          <p:nvPr>
            <p:ph type="sldNum" sz="quarter" idx="12"/>
          </p:nvPr>
        </p:nvSpPr>
        <p:spPr>
          <a:xfrm>
            <a:off x="9297823" y="6420511"/>
            <a:ext cx="462899" cy="365125"/>
          </a:xfrm>
        </p:spPr>
        <p:txBody>
          <a:bodyPr/>
          <a:lstStyle/>
          <a:p>
            <a:fld id="{2486E033-D3CC-4A97-8416-E7EA5A063BF5}" type="slidenum">
              <a:rPr lang="en-NZ" smtClean="0"/>
              <a:t>8</a:t>
            </a:fld>
            <a:endParaRPr lang="en-NZ"/>
          </a:p>
        </p:txBody>
      </p:sp>
      <p:cxnSp>
        <p:nvCxnSpPr>
          <p:cNvPr id="16" name="Straight Connector 15">
            <a:extLst>
              <a:ext uri="{FF2B5EF4-FFF2-40B4-BE49-F238E27FC236}">
                <a16:creationId xmlns:a16="http://schemas.microsoft.com/office/drawing/2014/main" id="{E482EBA9-A7E1-6FFB-025A-75192CBF6DCB}"/>
              </a:ext>
            </a:extLst>
          </p:cNvPr>
          <p:cNvCxnSpPr>
            <a:cxnSpLocks/>
          </p:cNvCxnSpPr>
          <p:nvPr/>
        </p:nvCxnSpPr>
        <p:spPr>
          <a:xfrm>
            <a:off x="269733" y="730732"/>
            <a:ext cx="9305864" cy="0"/>
          </a:xfrm>
          <a:prstGeom prst="line">
            <a:avLst/>
          </a:prstGeom>
          <a:ln>
            <a:solidFill>
              <a:srgbClr val="009BC0"/>
            </a:solidFill>
          </a:ln>
        </p:spPr>
        <p:style>
          <a:lnRef idx="2">
            <a:schemeClr val="accent1"/>
          </a:lnRef>
          <a:fillRef idx="0">
            <a:schemeClr val="accent1"/>
          </a:fillRef>
          <a:effectRef idx="1">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782156E8-E878-65F1-4D44-4480E88E69E2}"/>
              </a:ext>
            </a:extLst>
          </p:cNvPr>
          <p:cNvPicPr>
            <a:picLocks noChangeAspect="1"/>
          </p:cNvPicPr>
          <p:nvPr/>
        </p:nvPicPr>
        <p:blipFill>
          <a:blip r:embed="rId2"/>
          <a:stretch>
            <a:fillRect/>
          </a:stretch>
        </p:blipFill>
        <p:spPr>
          <a:xfrm>
            <a:off x="65837" y="6348147"/>
            <a:ext cx="979141" cy="437489"/>
          </a:xfrm>
          <a:prstGeom prst="rect">
            <a:avLst/>
          </a:prstGeom>
        </p:spPr>
      </p:pic>
      <p:pic>
        <p:nvPicPr>
          <p:cNvPr id="5" name="Picture 4">
            <a:extLst>
              <a:ext uri="{FF2B5EF4-FFF2-40B4-BE49-F238E27FC236}">
                <a16:creationId xmlns:a16="http://schemas.microsoft.com/office/drawing/2014/main" id="{0C3CCB2B-1C61-7E10-CB27-178D0C470321}"/>
              </a:ext>
            </a:extLst>
          </p:cNvPr>
          <p:cNvPicPr>
            <a:picLocks noChangeAspect="1"/>
          </p:cNvPicPr>
          <p:nvPr/>
        </p:nvPicPr>
        <p:blipFill>
          <a:blip r:embed="rId3"/>
          <a:stretch>
            <a:fillRect/>
          </a:stretch>
        </p:blipFill>
        <p:spPr>
          <a:xfrm>
            <a:off x="269733" y="3429000"/>
            <a:ext cx="5495741" cy="2112946"/>
          </a:xfrm>
          <a:prstGeom prst="rect">
            <a:avLst/>
          </a:prstGeom>
        </p:spPr>
      </p:pic>
      <p:sp>
        <p:nvSpPr>
          <p:cNvPr id="7" name="TextBox 6">
            <a:extLst>
              <a:ext uri="{FF2B5EF4-FFF2-40B4-BE49-F238E27FC236}">
                <a16:creationId xmlns:a16="http://schemas.microsoft.com/office/drawing/2014/main" id="{8E702EF5-AACB-0B4C-47D3-5E1C4D157D6E}"/>
              </a:ext>
            </a:extLst>
          </p:cNvPr>
          <p:cNvSpPr txBox="1"/>
          <p:nvPr/>
        </p:nvSpPr>
        <p:spPr>
          <a:xfrm>
            <a:off x="269734" y="891096"/>
            <a:ext cx="9305864" cy="2192908"/>
          </a:xfrm>
          <a:prstGeom prst="rect">
            <a:avLst/>
          </a:prstGeom>
          <a:noFill/>
        </p:spPr>
        <p:txBody>
          <a:bodyPr wrap="square" rtlCol="0">
            <a:spAutoFit/>
          </a:bodyPr>
          <a:lstStyle/>
          <a:p>
            <a:r>
              <a:rPr lang="en-NZ" sz="1050" dirty="0"/>
              <a:t>In addition to the GDP and employment effects, the Oxford Economics methodology has been used to estimate the tax impacts of the beer industry for 2023.  Using a similar methodology, we are able to estimate the income and business tax paid across the beer production cycle.  The ‘Brewers’ sector in the table below incorporates the tax paid by the brewers and the organisations providing inputs prior to production.  The ‘Downstream value chain’ estimates the tax paid by all organisations beyond the brewery, post beer production.</a:t>
            </a:r>
          </a:p>
          <a:p>
            <a:endParaRPr lang="en-NZ" sz="1050" dirty="0"/>
          </a:p>
          <a:p>
            <a:r>
              <a:rPr lang="en-NZ" sz="1050" dirty="0"/>
              <a:t>For the ‘Beer sales (excise and GST)’ estimate, NZ Customs data has been used to calculate the excise on New Zealand produced beer and the import duties on imported beer.  The GST estimate is based on an estimate of total beer sales in New Zealand in 2022, sourced from the NZIER “Brewing in New Zealand” report for the Brewers Association of New Zealand.</a:t>
            </a:r>
          </a:p>
          <a:p>
            <a:endParaRPr lang="en-NZ" sz="1050" dirty="0"/>
          </a:p>
          <a:p>
            <a:r>
              <a:rPr lang="en-NZ" sz="1050" dirty="0"/>
              <a:t>This shows that almost $1.7bn of taxes (income, business, GST, excises) are collected by the government each year, based on the GDP impact the beer brewing industry creates in New Zealand.  19% percent ($326 million) is paid by the breweries and all organisations contributing their inputs; a further 29% ($488 million) is paid by the organisations downstream from the breweries. The remaining 52% ($881 million) of revenue is collected through GST and excise duties.  This is made up of $430 million in GST; $385 million of excise on New Zealand produced beer and $66 million of excise imposed on imported beer.</a:t>
            </a:r>
          </a:p>
        </p:txBody>
      </p:sp>
      <p:pic>
        <p:nvPicPr>
          <p:cNvPr id="2" name="Picture 1">
            <a:extLst>
              <a:ext uri="{FF2B5EF4-FFF2-40B4-BE49-F238E27FC236}">
                <a16:creationId xmlns:a16="http://schemas.microsoft.com/office/drawing/2014/main" id="{FE788B6F-8538-716A-93D3-3C60D64CFCA4}"/>
              </a:ext>
            </a:extLst>
          </p:cNvPr>
          <p:cNvPicPr>
            <a:picLocks noChangeAspect="1"/>
          </p:cNvPicPr>
          <p:nvPr/>
        </p:nvPicPr>
        <p:blipFill>
          <a:blip r:embed="rId4"/>
          <a:stretch>
            <a:fillRect/>
          </a:stretch>
        </p:blipFill>
        <p:spPr>
          <a:xfrm>
            <a:off x="1111692" y="6267450"/>
            <a:ext cx="599924" cy="590550"/>
          </a:xfrm>
          <a:prstGeom prst="rect">
            <a:avLst/>
          </a:prstGeom>
        </p:spPr>
      </p:pic>
    </p:spTree>
    <p:extLst>
      <p:ext uri="{BB962C8B-B14F-4D97-AF65-F5344CB8AC3E}">
        <p14:creationId xmlns:p14="http://schemas.microsoft.com/office/powerpoint/2010/main" val="2476626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087" name="Rectangle 208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57CD91-7031-A2BC-982B-0D3D7E5F9FD4}"/>
              </a:ext>
            </a:extLst>
          </p:cNvPr>
          <p:cNvPicPr>
            <a:picLocks noChangeAspect="1"/>
          </p:cNvPicPr>
          <p:nvPr/>
        </p:nvPicPr>
        <p:blipFill>
          <a:blip r:embed="rId2">
            <a:extLst>
              <a:ext uri="{28A0092B-C50C-407E-A947-70E740481C1C}">
                <a14:useLocalDpi xmlns:a14="http://schemas.microsoft.com/office/drawing/2010/main" val="0"/>
              </a:ext>
            </a:extLst>
          </a:blip>
          <a:srcRect l="7662" t="324" r="13754" b="-324"/>
          <a:stretch/>
        </p:blipFill>
        <p:spPr>
          <a:xfrm>
            <a:off x="-377191" y="0"/>
            <a:ext cx="7119407" cy="6858000"/>
          </a:xfrm>
          <a:prstGeom prst="rect">
            <a:avLst/>
          </a:prstGeom>
        </p:spPr>
      </p:pic>
      <p:sp>
        <p:nvSpPr>
          <p:cNvPr id="2089" name="Rectangle 208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64077" y="0"/>
            <a:ext cx="574192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2F09D5A-72D4-2A98-0239-0872E204630F}"/>
              </a:ext>
            </a:extLst>
          </p:cNvPr>
          <p:cNvSpPr txBox="1"/>
          <p:nvPr/>
        </p:nvSpPr>
        <p:spPr>
          <a:xfrm>
            <a:off x="6447514" y="743447"/>
            <a:ext cx="2799684" cy="3692028"/>
          </a:xfrm>
          <a:prstGeom prst="rect">
            <a:avLst/>
          </a:prstGeom>
          <a:noFill/>
        </p:spPr>
        <p:txBody>
          <a:bodyPr vert="horz" lIns="91440" tIns="45720" rIns="91440" bIns="45720" rtlCol="0" anchor="b">
            <a:normAutofit/>
          </a:bodyPr>
          <a:lstStyle>
            <a:defPPr>
              <a:defRPr lang="en-US"/>
            </a:defPPr>
            <a:lvl1pPr defTabSz="914400">
              <a:lnSpc>
                <a:spcPct val="90000"/>
              </a:lnSpc>
              <a:spcBef>
                <a:spcPct val="0"/>
              </a:spcBef>
              <a:spcAft>
                <a:spcPts val="600"/>
              </a:spcAft>
              <a:defRPr sz="4300" b="1">
                <a:solidFill>
                  <a:schemeClr val="accent1"/>
                </a:solidFill>
                <a:latin typeface="+mj-lt"/>
                <a:ea typeface="+mj-ea"/>
                <a:cs typeface="+mj-cs"/>
              </a:defRPr>
            </a:lvl1pPr>
          </a:lstStyle>
          <a:p>
            <a:r>
              <a:rPr lang="en-US" dirty="0"/>
              <a:t>SECTION 2</a:t>
            </a:r>
          </a:p>
          <a:p>
            <a:r>
              <a:rPr lang="en-US" dirty="0"/>
              <a:t>REGIONAL ANALYSIS</a:t>
            </a:r>
          </a:p>
        </p:txBody>
      </p:sp>
      <p:pic>
        <p:nvPicPr>
          <p:cNvPr id="4" name="Picture 3" descr="A close-up of a logo&#10;&#10;Description automatically generated">
            <a:extLst>
              <a:ext uri="{FF2B5EF4-FFF2-40B4-BE49-F238E27FC236}">
                <a16:creationId xmlns:a16="http://schemas.microsoft.com/office/drawing/2014/main" id="{9548B2EF-08E7-14EE-B670-07FC928B985C}"/>
              </a:ext>
            </a:extLst>
          </p:cNvPr>
          <p:cNvPicPr>
            <a:picLocks noChangeAspect="1"/>
          </p:cNvPicPr>
          <p:nvPr/>
        </p:nvPicPr>
        <p:blipFill>
          <a:blip r:embed="rId3"/>
          <a:stretch>
            <a:fillRect/>
          </a:stretch>
        </p:blipFill>
        <p:spPr>
          <a:xfrm>
            <a:off x="8254274" y="143288"/>
            <a:ext cx="1343212" cy="600159"/>
          </a:xfrm>
          <a:prstGeom prst="rect">
            <a:avLst/>
          </a:prstGeom>
        </p:spPr>
      </p:pic>
      <p:pic>
        <p:nvPicPr>
          <p:cNvPr id="3" name="Picture 2">
            <a:extLst>
              <a:ext uri="{FF2B5EF4-FFF2-40B4-BE49-F238E27FC236}">
                <a16:creationId xmlns:a16="http://schemas.microsoft.com/office/drawing/2014/main" id="{3EFD3971-615D-15E5-A037-F65C41627A2D}"/>
              </a:ext>
            </a:extLst>
          </p:cNvPr>
          <p:cNvPicPr>
            <a:picLocks noChangeAspect="1"/>
          </p:cNvPicPr>
          <p:nvPr/>
        </p:nvPicPr>
        <p:blipFill>
          <a:blip r:embed="rId4"/>
          <a:stretch>
            <a:fillRect/>
          </a:stretch>
        </p:blipFill>
        <p:spPr>
          <a:xfrm>
            <a:off x="7036920" y="79893"/>
            <a:ext cx="1025537" cy="1009513"/>
          </a:xfrm>
          <a:prstGeom prst="rect">
            <a:avLst/>
          </a:prstGeom>
        </p:spPr>
      </p:pic>
    </p:spTree>
    <p:extLst>
      <p:ext uri="{BB962C8B-B14F-4D97-AF65-F5344CB8AC3E}">
        <p14:creationId xmlns:p14="http://schemas.microsoft.com/office/powerpoint/2010/main" val="11189642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lcf76f155ced4ddcb4097134ff3c332f xmlns="21657efc-4277-4d80-8885-a78101721cea">
      <Terms xmlns="http://schemas.microsoft.com/office/infopath/2007/PartnerControls"/>
    </lcf76f155ced4ddcb4097134ff3c332f>
    <_Status xmlns="http://schemas.microsoft.com/sharepoint/v3/fields">Not Started</_Status>
    <Ratings xmlns="http://schemas.microsoft.com/sharepoint/v3" xsi:nil="true"/>
    <LikedBy xmlns="http://schemas.microsoft.com/sharepoint/v3">
      <UserInfo>
        <DisplayName/>
        <AccountId xsi:nil="true"/>
        <AccountType/>
      </UserInfo>
    </LikedBy>
    <TaxCatchAll xmlns="2fe25c1a-4796-47ae-a2bc-d778946f27ad" xsi:nil="true"/>
    <Active_x0020_Project xmlns="21657efc-4277-4d80-8885-a78101721cea">true</Active_x0020_Project>
    <RatedBy xmlns="http://schemas.microsoft.com/sharepoint/v3">
      <UserInfo>
        <DisplayName/>
        <AccountId xsi:nil="true"/>
        <AccountType/>
      </UserInfo>
    </RatedB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6B74FD398E6547A5D1798467EAED16" ma:contentTypeVersion="42" ma:contentTypeDescription="Create a new document." ma:contentTypeScope="" ma:versionID="4736232692e0d099acf2cc553563c5e6">
  <xsd:schema xmlns:xsd="http://www.w3.org/2001/XMLSchema" xmlns:xs="http://www.w3.org/2001/XMLSchema" xmlns:p="http://schemas.microsoft.com/office/2006/metadata/properties" xmlns:ns1="http://schemas.microsoft.com/sharepoint/v3" xmlns:ns2="http://schemas.microsoft.com/sharepoint/v3/fields" xmlns:ns3="21657efc-4277-4d80-8885-a78101721cea" xmlns:ns4="2fe25c1a-4796-47ae-a2bc-d778946f27ad" targetNamespace="http://schemas.microsoft.com/office/2006/metadata/properties" ma:root="true" ma:fieldsID="24b2725f44aeff520c9e5d793ea53100" ns1:_="" ns2:_="" ns3:_="" ns4:_="">
    <xsd:import namespace="http://schemas.microsoft.com/sharepoint/v3"/>
    <xsd:import namespace="http://schemas.microsoft.com/sharepoint/v3/fields"/>
    <xsd:import namespace="21657efc-4277-4d80-8885-a78101721cea"/>
    <xsd:import namespace="2fe25c1a-4796-47ae-a2bc-d778946f27ad"/>
    <xsd:element name="properties">
      <xsd:complexType>
        <xsd:sequence>
          <xsd:element name="documentManagement">
            <xsd:complexType>
              <xsd:all>
                <xsd:element ref="ns1:AverageRating" minOccurs="0"/>
                <xsd:element ref="ns1:RatingCount" minOccurs="0"/>
                <xsd:element ref="ns1:LikesCount" minOccurs="0"/>
                <xsd:element ref="ns2:_Status" minOccurs="0"/>
                <xsd:element ref="ns3:Active_x0020_Project" minOccurs="0"/>
                <xsd:element ref="ns1:RatedBy" minOccurs="0"/>
                <xsd:element ref="ns1:Ratings" minOccurs="0"/>
                <xsd:element ref="ns1:LikedBy"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3:MediaServiceEventHashCode" minOccurs="0"/>
                <xsd:element ref="ns3:MediaServiceGenerationTime" minOccurs="0"/>
                <xsd:element ref="ns3:MediaServiceAutoKeyPoints" minOccurs="0"/>
                <xsd:element ref="ns3:MediaServiceKeyPoints" minOccurs="0"/>
                <xsd:element ref="ns3:lcf76f155ced4ddcb4097134ff3c332f" minOccurs="0"/>
                <xsd:element ref="ns4:TaxCatchAll"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2" nillable="true" ma:displayName="Rating (0-5)" ma:decimals="2" ma:description="Average value of all the ratings that have been submitted" ma:internalName="AverageRating" ma:readOnly="true">
      <xsd:simpleType>
        <xsd:restriction base="dms:Number"/>
      </xsd:simpleType>
    </xsd:element>
    <xsd:element name="RatingCount" ma:index="3" nillable="true" ma:displayName="Number of Ratings" ma:decimals="0" ma:description="Number of ratings submitted" ma:internalName="RatingCount" ma:readOnly="true">
      <xsd:simpleType>
        <xsd:restriction base="dms:Number"/>
      </xsd:simpleType>
    </xsd:element>
    <xsd:element name="LikesCount" ma:index="4" nillable="true" ma:displayName="Number of Likes" ma:internalName="LikesCount">
      <xsd:simpleType>
        <xsd:restriction base="dms:Unknown"/>
      </xsd:simpleType>
    </xsd:element>
    <xsd:element name="RatedBy" ma:index="8" nillable="true" ma:displayName="Rated By" ma:description="Users rated the item." ma:list="UserInfo" ma:internalName="RatedBy"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9" nillable="true" ma:displayName="User ratings" ma:description="User ratings for the item" ma:internalName="Ratings" ma:readOnly="false">
      <xsd:simpleType>
        <xsd:restriction base="dms:Note">
          <xsd:maxLength value="255"/>
        </xsd:restriction>
      </xsd:simpleType>
    </xsd:element>
    <xsd:element name="LikedBy" ma:index="10" nillable="true" ma:displayName="Liked By" ma:list="UserInfo" ma:internalName="LikedBy"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6" nillable="true" ma:displayName="Status" ma:default="Not Started" ma:format="Dropdown"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21657efc-4277-4d80-8885-a78101721cea" elementFormDefault="qualified">
    <xsd:import namespace="http://schemas.microsoft.com/office/2006/documentManagement/types"/>
    <xsd:import namespace="http://schemas.microsoft.com/office/infopath/2007/PartnerControls"/>
    <xsd:element name="Active_x0020_Project" ma:index="7" nillable="true" ma:displayName="Active Project" ma:default="1" ma:format="Dropdown" ma:indexed="true" ma:internalName="Active_x0020_Project">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0d10232-ad01-487d-970d-29d9ae57a8ca" ma:termSetId="09814cd3-568e-fe90-9814-8d621ff8fb84" ma:anchorId="fba54fb3-c3e1-fe81-a776-ca4b69148c4d" ma:open="true" ma:isKeyword="false">
      <xsd:complexType>
        <xsd:sequence>
          <xsd:element ref="pc:Terms" minOccurs="0" maxOccurs="1"/>
        </xsd:sequence>
      </xsd:complexType>
    </xsd:element>
    <xsd:element name="MediaLengthInSeconds" ma:index="32" nillable="true" ma:displayName="MediaLengthInSeconds" ma:hidden="true" ma:internalName="MediaLengthInSeconds" ma:readOnly="true">
      <xsd:simpleType>
        <xsd:restriction base="dms:Unknown"/>
      </xsd:simpleType>
    </xsd:element>
    <xsd:element name="MediaServiceObjectDetectorVersions" ma:index="3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e25c1a-4796-47ae-a2bc-d778946f27a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495e6b33-72f8-4218-8240-040aec2b45e8}" ma:internalName="TaxCatchAll" ma:showField="CatchAllData" ma:web="2fe25c1a-4796-47ae-a2bc-d778946f27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9FA708-3162-4D8D-A7F9-B212DF7F5B43}">
  <ds:schemaRefs>
    <ds:schemaRef ds:uri="http://purl.org/dc/elements/1.1/"/>
    <ds:schemaRef ds:uri="http://schemas.microsoft.com/office/2006/metadata/properties"/>
    <ds:schemaRef ds:uri="http://purl.org/dc/dcmitype/"/>
    <ds:schemaRef ds:uri="http://purl.org/dc/terms/"/>
    <ds:schemaRef ds:uri="http://schemas.microsoft.com/office/infopath/2007/PartnerControls"/>
    <ds:schemaRef ds:uri="http://schemas.openxmlformats.org/package/2006/metadata/core-properties"/>
    <ds:schemaRef ds:uri="http://www.w3.org/XML/1998/namespace"/>
    <ds:schemaRef ds:uri="http://schemas.microsoft.com/sharepoint/v3"/>
    <ds:schemaRef ds:uri="http://schemas.microsoft.com/office/2006/documentManagement/types"/>
    <ds:schemaRef ds:uri="2fe25c1a-4796-47ae-a2bc-d778946f27ad"/>
    <ds:schemaRef ds:uri="21657efc-4277-4d80-8885-a78101721cea"/>
    <ds:schemaRef ds:uri="http://schemas.microsoft.com/sharepoint/v3/fields"/>
  </ds:schemaRefs>
</ds:datastoreItem>
</file>

<file path=customXml/itemProps2.xml><?xml version="1.0" encoding="utf-8"?>
<ds:datastoreItem xmlns:ds="http://schemas.openxmlformats.org/officeDocument/2006/customXml" ds:itemID="{8C92DE5B-049D-4E24-B941-FB1EDE850DE3}">
  <ds:schemaRefs>
    <ds:schemaRef ds:uri="21657efc-4277-4d80-8885-a78101721cea"/>
    <ds:schemaRef ds:uri="2fe25c1a-4796-47ae-a2bc-d778946f27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9B7C95F-189B-4153-970C-C10190E16C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3907</TotalTime>
  <Words>2700</Words>
  <Application>Microsoft Office PowerPoint</Application>
  <PresentationFormat>A4 Paper (210x297 mm)</PresentationFormat>
  <Paragraphs>322</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Aptos Display</vt:lpstr>
      <vt:lpstr>Aptos Narrow</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McKee</dc:creator>
  <cp:lastModifiedBy>Melanie Kees</cp:lastModifiedBy>
  <cp:revision>17</cp:revision>
  <cp:lastPrinted>2025-01-28T03:55:30Z</cp:lastPrinted>
  <dcterms:created xsi:type="dcterms:W3CDTF">2024-03-27T00:22:38Z</dcterms:created>
  <dcterms:modified xsi:type="dcterms:W3CDTF">2025-01-31T01:18:41Z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0x0101005A6B74FD398E6547A5D1798467EAED16</vt:lpwstr>
  </property>
  <property fmtid="{D5CDD505-2E9C-101B-9397-08002B2CF9AE}" pid="3" name="MediaServiceImageTags">
    <vt:lpwstr/>
  </property>
</Properties>
</file>